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00" r:id="rId1"/>
  </p:sldMasterIdLst>
  <p:notesMasterIdLst>
    <p:notesMasterId r:id="rId39"/>
  </p:notesMasterIdLst>
  <p:handoutMasterIdLst>
    <p:handoutMasterId r:id="rId40"/>
  </p:handoutMasterIdLst>
  <p:sldIdLst>
    <p:sldId id="256" r:id="rId2"/>
    <p:sldId id="428" r:id="rId3"/>
    <p:sldId id="449" r:id="rId4"/>
    <p:sldId id="460" r:id="rId5"/>
    <p:sldId id="463" r:id="rId6"/>
    <p:sldId id="464" r:id="rId7"/>
    <p:sldId id="452" r:id="rId8"/>
    <p:sldId id="455" r:id="rId9"/>
    <p:sldId id="458" r:id="rId10"/>
    <p:sldId id="456" r:id="rId11"/>
    <p:sldId id="457" r:id="rId12"/>
    <p:sldId id="459" r:id="rId13"/>
    <p:sldId id="461" r:id="rId14"/>
    <p:sldId id="462" r:id="rId15"/>
    <p:sldId id="465" r:id="rId16"/>
    <p:sldId id="479" r:id="rId17"/>
    <p:sldId id="480" r:id="rId18"/>
    <p:sldId id="466" r:id="rId19"/>
    <p:sldId id="467" r:id="rId20"/>
    <p:sldId id="481" r:id="rId21"/>
    <p:sldId id="482" r:id="rId22"/>
    <p:sldId id="468" r:id="rId23"/>
    <p:sldId id="469" r:id="rId24"/>
    <p:sldId id="470" r:id="rId25"/>
    <p:sldId id="471" r:id="rId26"/>
    <p:sldId id="472" r:id="rId27"/>
    <p:sldId id="473" r:id="rId28"/>
    <p:sldId id="474" r:id="rId29"/>
    <p:sldId id="475" r:id="rId30"/>
    <p:sldId id="476" r:id="rId31"/>
    <p:sldId id="477" r:id="rId32"/>
    <p:sldId id="478" r:id="rId33"/>
    <p:sldId id="454" r:id="rId34"/>
    <p:sldId id="483" r:id="rId35"/>
    <p:sldId id="484" r:id="rId36"/>
    <p:sldId id="485" r:id="rId37"/>
    <p:sldId id="406" r:id="rId38"/>
  </p:sldIdLst>
  <p:sldSz cx="9144000" cy="6858000" type="screen4x3"/>
  <p:notesSz cx="9979025" cy="683418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7FCDFD"/>
    <a:srgbClr val="D3E301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6672" autoAdjust="0"/>
    <p:restoredTop sz="98333" autoAdjust="0"/>
  </p:normalViewPr>
  <p:slideViewPr>
    <p:cSldViewPr>
      <p:cViewPr varScale="1">
        <p:scale>
          <a:sx n="74" d="100"/>
          <a:sy n="74" d="100"/>
        </p:scale>
        <p:origin x="166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24350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53088" y="0"/>
            <a:ext cx="4324350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91288"/>
            <a:ext cx="4324350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53088" y="6491288"/>
            <a:ext cx="4324350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DE1FAA4C-D050-4E5F-89AC-CEDC4FB5C1A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6203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24350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53088" y="0"/>
            <a:ext cx="4324350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81363" y="512763"/>
            <a:ext cx="3416300" cy="2562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8538" y="3246438"/>
            <a:ext cx="7981950" cy="307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91288"/>
            <a:ext cx="4324350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53088" y="6491288"/>
            <a:ext cx="4324350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10B0C966-BC93-4625-99B7-27BC459EA6E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1735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0E14F8AF-55B8-4152-8260-D2F63BC5BA81}" type="slidenum">
              <a:rPr lang="ru-RU" sz="1200">
                <a:latin typeface="Arial" panose="020B0604020202020204" pitchFamily="34" charset="0"/>
              </a:rPr>
              <a:pPr eaLnBrk="1" hangingPunct="1"/>
              <a:t>1</a:t>
            </a:fld>
            <a:endParaRPr lang="ru-RU" sz="1200">
              <a:latin typeface="Arial" panose="020B0604020202020204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81363" y="512763"/>
            <a:ext cx="3416300" cy="2562225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03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15B549-8C4F-4F94-97AC-EA46B04D504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535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ifel-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49" y="404814"/>
            <a:ext cx="1150939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E2EE83-F782-4619-82BB-3FA3D1E7F46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080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ifel-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988" y="284164"/>
            <a:ext cx="908051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5E7A3C-8FCE-4C93-A133-87C46332224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11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9" y="28572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856076-AF30-404F-AF64-04A3CAD51E8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132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ifel-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49" y="404814"/>
            <a:ext cx="1150939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9042AE-2B8F-4AAB-8C7F-604B4CD367E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399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ifel-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49" y="404814"/>
            <a:ext cx="1150939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3F20E1-AB74-45CB-A5EC-3844859B514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007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ifel-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49" y="404814"/>
            <a:ext cx="1150939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DADAFB-5828-4C47-8F16-8E8D63970D9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060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ifel-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49" y="404814"/>
            <a:ext cx="1150939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E5D966-FA30-4CED-B104-F77A0D1B6E8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757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ifel-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49" y="404814"/>
            <a:ext cx="1150939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25EDCF-4C97-4273-B489-DA7FAC76287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838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ifel-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49" y="404814"/>
            <a:ext cx="1150939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A90348-B2D2-46A7-A87D-04405C70699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146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ifel-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49" y="404814"/>
            <a:ext cx="1150939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C9E25A-A357-4A14-8529-5FD48C29B74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413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C372AB30-9CFC-47E9-B829-A32EAB3FC3CF}" type="slidenum">
              <a:rPr lang="ru-RU"/>
              <a:pPr/>
              <a:t>‹#›</a:t>
            </a:fld>
            <a:endParaRPr lang="ru-RU"/>
          </a:p>
        </p:txBody>
      </p:sp>
      <p:pic>
        <p:nvPicPr>
          <p:cNvPr id="7" name="Рисунок 6" descr="RS.png"/>
          <p:cNvPicPr>
            <a:picLocks noChangeAspect="1"/>
          </p:cNvPicPr>
          <p:nvPr userDrawn="1"/>
        </p:nvPicPr>
        <p:blipFill>
          <a:blip r:embed="rId13">
            <a:lum bright="100000"/>
          </a:blip>
          <a:srcRect l="8333" r="833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Полилиния 7"/>
          <p:cNvSpPr>
            <a:spLocks/>
          </p:cNvSpPr>
          <p:nvPr userDrawn="1"/>
        </p:nvSpPr>
        <p:spPr bwMode="auto">
          <a:xfrm>
            <a:off x="-19019" y="-24"/>
            <a:ext cx="9163051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flip="none" rotWithShape="1">
            <a:gsLst>
              <a:gs pos="0">
                <a:srgbClr val="002060">
                  <a:alpha val="0"/>
                </a:srgb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0" scaled="0"/>
            <a:tileRect/>
          </a:gradFill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Полилиния 8"/>
          <p:cNvSpPr>
            <a:spLocks/>
          </p:cNvSpPr>
          <p:nvPr userDrawn="1"/>
        </p:nvSpPr>
        <p:spPr bwMode="auto">
          <a:xfrm>
            <a:off x="0" y="5643579"/>
            <a:ext cx="9144000" cy="132714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gradFill>
            <a:gsLst>
              <a:gs pos="0">
                <a:srgbClr val="002060">
                  <a:alpha val="0"/>
                </a:srgb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38" name="AutoShape 4"/>
          <p:cNvSpPr>
            <a:spLocks noChangeArrowheads="1"/>
          </p:cNvSpPr>
          <p:nvPr userDrawn="1"/>
        </p:nvSpPr>
        <p:spPr bwMode="auto">
          <a:xfrm>
            <a:off x="714375" y="1571625"/>
            <a:ext cx="7958139" cy="69850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002060">
              <a:alpha val="23921"/>
            </a:srgbClr>
          </a:solidFill>
          <a:ln w="952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2" name="Рисунок 11" descr="СИ-Холдинг_ЛОГО_верхняя.png"/>
          <p:cNvPicPr/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286512" y="214290"/>
            <a:ext cx="1357323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41" r:id="rId1"/>
    <p:sldLayoutId id="2147484342" r:id="rId2"/>
    <p:sldLayoutId id="2147484343" r:id="rId3"/>
    <p:sldLayoutId id="2147484344" r:id="rId4"/>
    <p:sldLayoutId id="2147484345" r:id="rId5"/>
    <p:sldLayoutId id="2147484346" r:id="rId6"/>
    <p:sldLayoutId id="2147484347" r:id="rId7"/>
    <p:sldLayoutId id="2147484348" r:id="rId8"/>
    <p:sldLayoutId id="2147484349" r:id="rId9"/>
    <p:sldLayoutId id="2147484350" r:id="rId10"/>
    <p:sldLayoutId id="21474843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hyperlink" Target="mailto:apostolfoma@gmail.com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Grp="1" noChangeArrowheads="1"/>
          </p:cNvSpPr>
          <p:nvPr>
            <p:ph idx="1"/>
          </p:nvPr>
        </p:nvSpPr>
        <p:spPr>
          <a:xfrm>
            <a:off x="496888" y="2492896"/>
            <a:ext cx="8229600" cy="3340967"/>
          </a:xfrm>
        </p:spPr>
        <p:txBody>
          <a:bodyPr/>
          <a:lstStyle/>
          <a:p>
            <a:r>
              <a:rPr lang="ru-RU" dirty="0"/>
              <a:t>  </a:t>
            </a:r>
          </a:p>
        </p:txBody>
      </p:sp>
      <p:sp>
        <p:nvSpPr>
          <p:cNvPr id="11267" name="Rectangle 14"/>
          <p:cNvSpPr>
            <a:spLocks noChangeArrowheads="1"/>
          </p:cNvSpPr>
          <p:nvPr/>
        </p:nvSpPr>
        <p:spPr bwMode="auto">
          <a:xfrm>
            <a:off x="611188" y="4868864"/>
            <a:ext cx="8001000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b"/>
          <a:lstStyle/>
          <a:p>
            <a:pPr>
              <a:defRPr/>
            </a:pPr>
            <a:endParaRPr lang="ru-RU" sz="3800"/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631112" y="4076701"/>
            <a:ext cx="8366023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algn="ctr" rotWithShape="0">
              <a:schemeClr val="bg2"/>
            </a:outerShdw>
          </a:effectLst>
        </p:spPr>
        <p:txBody>
          <a:bodyPr anchor="b"/>
          <a:lstStyle/>
          <a:p>
            <a:pPr>
              <a:defRPr/>
            </a:pPr>
            <a:r>
              <a:rPr lang="ru-RU" sz="3200" b="1" dirty="0" smtClean="0"/>
              <a:t>АНТИКОЛОНИАЛЬНАЯ ПОВЕСТКА ДЛЯ РОССИИ. ДОРОЖНАЯ КАРТА ИЗ 10 ШАГОВ</a:t>
            </a:r>
            <a:endParaRPr lang="ru-RU" sz="3200" b="1" dirty="0"/>
          </a:p>
          <a:p>
            <a:pPr>
              <a:defRPr/>
            </a:pPr>
            <a:endParaRPr lang="ru-RU" sz="3200" b="1" dirty="0"/>
          </a:p>
          <a:p>
            <a:pPr>
              <a:defRPr/>
            </a:pPr>
            <a:r>
              <a:rPr lang="en-US" sz="24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</a:rPr>
              <a:t>12 </a:t>
            </a:r>
            <a:r>
              <a:rPr lang="ru-RU" sz="24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</a:rPr>
              <a:t>июня </a:t>
            </a:r>
            <a:r>
              <a:rPr lang="ru-RU" sz="24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</a:rPr>
              <a:t>2019 года</a:t>
            </a:r>
            <a:endParaRPr lang="ru-RU" sz="2400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</a:endParaRPr>
          </a:p>
          <a:p>
            <a:pPr>
              <a:defRPr/>
            </a:pPr>
            <a:endParaRPr lang="ru-RU" sz="2400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</a:endParaRPr>
          </a:p>
          <a:p>
            <a:pPr>
              <a:defRPr/>
            </a:pP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</a:rPr>
              <a:t>Недосекин Алексей Олегович</a:t>
            </a:r>
            <a:r>
              <a:rPr lang="ru-RU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</a:rPr>
              <a:t>, д.э.н., </a:t>
            </a:r>
            <a:r>
              <a:rPr lang="ru-RU" sz="2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</a:rPr>
              <a:t>к.т.н</a:t>
            </a:r>
            <a:r>
              <a:rPr lang="ru-RU" sz="2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</a:rPr>
              <a:t>., организационный консультант</a:t>
            </a:r>
            <a:endParaRPr lang="ru-RU" sz="24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</a:endParaRPr>
          </a:p>
        </p:txBody>
      </p:sp>
    </p:spTree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91454" y="980728"/>
            <a:ext cx="7992888" cy="433387"/>
          </a:xfrm>
        </p:spPr>
        <p:txBody>
          <a:bodyPr/>
          <a:lstStyle/>
          <a:p>
            <a:pPr algn="l" eaLnBrk="1" hangingPunct="1"/>
            <a:r>
              <a:rPr lang="ru-RU" sz="2400" b="1" dirty="0" smtClean="0"/>
              <a:t>ПРОРОЧЕСТВА В ПОМОЩЬ: </a:t>
            </a:r>
            <a:r>
              <a:rPr lang="ru-RU" sz="2400" b="1" dirty="0" smtClean="0">
                <a:solidFill>
                  <a:srgbClr val="FF0000"/>
                </a:solidFill>
              </a:rPr>
              <a:t>«ГОЛОДНЫЕ ИГРЫ»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8286749" y="6215063"/>
            <a:ext cx="642939" cy="285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10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51520" y="5518972"/>
            <a:ext cx="752123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285750" indent="-28575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indent="0" eaLnBrk="1" hangingPunct="1"/>
            <a:r>
              <a:rPr lang="ru-RU" sz="2000" dirty="0" smtClean="0"/>
              <a:t>Мир = Капитолий + отсталые дистрикты с углеводородами. Но потом приходит Сойка-Пересмешница, и всё начинает меняться. Успешный финал легенды о Спартаке. 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53" y="1909389"/>
            <a:ext cx="4097665" cy="17356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161" y="2451732"/>
            <a:ext cx="4572000" cy="23865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215" y="3337280"/>
            <a:ext cx="3500683" cy="218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738900"/>
      </p:ext>
    </p:extLst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91454" y="980728"/>
            <a:ext cx="7992888" cy="433387"/>
          </a:xfrm>
        </p:spPr>
        <p:txBody>
          <a:bodyPr/>
          <a:lstStyle/>
          <a:p>
            <a:pPr algn="l" eaLnBrk="1" hangingPunct="1"/>
            <a:r>
              <a:rPr lang="ru-RU" sz="2400" b="1" dirty="0" smtClean="0"/>
              <a:t>ПРОРОЧЕСТВА В ПОМОЩЬ: </a:t>
            </a:r>
            <a:r>
              <a:rPr lang="ru-RU" sz="2400" b="1" dirty="0" smtClean="0">
                <a:solidFill>
                  <a:srgbClr val="FF0000"/>
                </a:solidFill>
              </a:rPr>
              <a:t>«ГАРРИ ПОТТЕР»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8286749" y="6215063"/>
            <a:ext cx="642939" cy="285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11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23528" y="5485150"/>
            <a:ext cx="779766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285750" indent="-28575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indent="0" eaLnBrk="1" hangingPunct="1"/>
            <a:r>
              <a:rPr lang="ru-RU" sz="2000" dirty="0" smtClean="0"/>
              <a:t>Гринготтс-Банк – одна из моделей ЖЁЛТОГО ПРОЕКТА. Чтобы покинуть проект, надо улететь из банка на драконе. Прикладная магия Хогвардса.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54" y="1678885"/>
            <a:ext cx="6391341" cy="354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340938"/>
      </p:ext>
    </p:extLst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91454" y="980728"/>
            <a:ext cx="7992888" cy="433387"/>
          </a:xfrm>
        </p:spPr>
        <p:txBody>
          <a:bodyPr/>
          <a:lstStyle/>
          <a:p>
            <a:pPr algn="l" eaLnBrk="1" hangingPunct="1"/>
            <a:r>
              <a:rPr lang="ru-RU" sz="2400" b="1" dirty="0" smtClean="0"/>
              <a:t>ПРОРОЧЕСТВА В ПОМОЩЬ: </a:t>
            </a:r>
            <a:r>
              <a:rPr lang="ru-RU" sz="2400" b="1" dirty="0" smtClean="0">
                <a:solidFill>
                  <a:srgbClr val="FF0000"/>
                </a:solidFill>
              </a:rPr>
              <a:t>«ВЛАСТЕЛИН КОЛЕЦ»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8286749" y="6215063"/>
            <a:ext cx="642939" cy="285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12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899592" y="5157610"/>
            <a:ext cx="748883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285750" indent="-28575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indent="0" eaLnBrk="1" hangingPunct="1"/>
            <a:r>
              <a:rPr lang="ru-RU" sz="2000" dirty="0" smtClean="0"/>
              <a:t>Есть много колец власти, но их объединяет одно большое Кольцо Всевластья. Чтобы избыть морок, необходимо уничтожить Кольцо, демонтировать Жёлтый Проект. 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635833"/>
            <a:ext cx="1921362" cy="33499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3" y="1916832"/>
            <a:ext cx="5120569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60156"/>
      </p:ext>
    </p:extLst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91454" y="980728"/>
            <a:ext cx="7992888" cy="433387"/>
          </a:xfrm>
        </p:spPr>
        <p:txBody>
          <a:bodyPr/>
          <a:lstStyle/>
          <a:p>
            <a:pPr algn="l" eaLnBrk="1" hangingPunct="1"/>
            <a:r>
              <a:rPr lang="ru-RU" sz="2400" b="1" dirty="0" smtClean="0"/>
              <a:t>ПРОРОЧЕСТВА В ПОМОЩЬ: </a:t>
            </a:r>
            <a:r>
              <a:rPr lang="ru-RU" sz="2400" b="1" dirty="0" smtClean="0">
                <a:solidFill>
                  <a:srgbClr val="FF0000"/>
                </a:solidFill>
              </a:rPr>
              <a:t>«ВРЕМЯ»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8286749" y="6215063"/>
            <a:ext cx="642939" cy="285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13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49845" y="6003995"/>
            <a:ext cx="813690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285750" indent="-28575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indent="0" eaLnBrk="1" hangingPunct="1"/>
            <a:r>
              <a:rPr lang="ru-RU" sz="2000" dirty="0" smtClean="0"/>
              <a:t>Деньги = Время. Кредит – это ловушка для колоний. Взять контроль над финансами = выжить.  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348" y="1700808"/>
            <a:ext cx="4141664" cy="18982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62" y="1742110"/>
            <a:ext cx="4272136" cy="18156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367" y="3557768"/>
            <a:ext cx="3744416" cy="238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580936"/>
      </p:ext>
    </p:extLst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91454" y="980728"/>
            <a:ext cx="7992888" cy="433387"/>
          </a:xfrm>
        </p:spPr>
        <p:txBody>
          <a:bodyPr/>
          <a:lstStyle/>
          <a:p>
            <a:pPr algn="l" eaLnBrk="1" hangingPunct="1"/>
            <a:r>
              <a:rPr lang="ru-RU" sz="2400" b="1" dirty="0" smtClean="0"/>
              <a:t>ПРОРОЧЕСТВА В ПОМОЩЬ: </a:t>
            </a:r>
            <a:r>
              <a:rPr lang="ru-RU" sz="2400" b="1" dirty="0" smtClean="0">
                <a:solidFill>
                  <a:srgbClr val="FF0000"/>
                </a:solidFill>
              </a:rPr>
              <a:t>«ИГРА ПРЕСТОЛОВ»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8286749" y="6215063"/>
            <a:ext cx="642939" cy="285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14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67544" y="5124133"/>
            <a:ext cx="7606543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285750" indent="-28575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indent="0" eaLnBrk="1" hangingPunct="1"/>
            <a:r>
              <a:rPr lang="ru-RU" sz="2000" dirty="0" smtClean="0"/>
              <a:t>Есть процветающие территории Юга, а есть загибающиеся территории к Северу от Стены. Кто спасёт Одичалых от голодной смерти, от Зимы, которая близко, от армии мертвецов? Только Матерь Драконов. Драконы – это дружественная цивилизация.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45667"/>
            <a:ext cx="3294371" cy="24360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035" y="1732485"/>
            <a:ext cx="2539417" cy="33916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160" y="1762385"/>
            <a:ext cx="2416016" cy="308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008119"/>
      </p:ext>
    </p:extLst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91454" y="980728"/>
            <a:ext cx="7992888" cy="433387"/>
          </a:xfrm>
        </p:spPr>
        <p:txBody>
          <a:bodyPr/>
          <a:lstStyle/>
          <a:p>
            <a:pPr algn="l" eaLnBrk="1" hangingPunct="1"/>
            <a:r>
              <a:rPr lang="ru-RU" sz="2400" b="1" dirty="0" smtClean="0"/>
              <a:t>ПРОРОЧЕСТВА В ПОМОЩЬ: </a:t>
            </a:r>
            <a:r>
              <a:rPr lang="ru-RU" sz="2400" b="1" dirty="0" smtClean="0">
                <a:solidFill>
                  <a:srgbClr val="FF0000"/>
                </a:solidFill>
              </a:rPr>
              <a:t>«АВАТАР»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8286749" y="6215063"/>
            <a:ext cx="642939" cy="285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15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18528" y="5085184"/>
            <a:ext cx="831116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285750" indent="-28575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indent="0" eaLnBrk="1" hangingPunct="1"/>
            <a:r>
              <a:rPr lang="ru-RU" sz="2000" dirty="0" smtClean="0"/>
              <a:t>Вступая в единство с Древом Душ – Эйвой, умея летать на Драконах, можно вышвырнуть с планеты даже самую передовую цивилизацию. И хрен им, а не анаптаниум!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481" y="1741686"/>
            <a:ext cx="4880565" cy="27254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r="42125"/>
          <a:stretch/>
        </p:blipFill>
        <p:spPr>
          <a:xfrm>
            <a:off x="691454" y="1741686"/>
            <a:ext cx="3079415" cy="314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515301"/>
      </p:ext>
    </p:extLst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91454" y="980728"/>
            <a:ext cx="7992888" cy="433387"/>
          </a:xfrm>
        </p:spPr>
        <p:txBody>
          <a:bodyPr/>
          <a:lstStyle/>
          <a:p>
            <a:pPr algn="l" eaLnBrk="1" hangingPunct="1"/>
            <a:r>
              <a:rPr lang="ru-RU" sz="2400" b="1" dirty="0" smtClean="0"/>
              <a:t>ПРОРОЧЕСТВА В ПОМОЩЬ: </a:t>
            </a:r>
            <a:r>
              <a:rPr lang="ru-RU" sz="2400" b="1" dirty="0" smtClean="0">
                <a:solidFill>
                  <a:srgbClr val="FF0000"/>
                </a:solidFill>
              </a:rPr>
              <a:t>«ДИВЕРГЕНТ»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8286749" y="6215063"/>
            <a:ext cx="642939" cy="285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16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72404" y="5177374"/>
            <a:ext cx="831116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285750" indent="-28575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indent="0" eaLnBrk="1" hangingPunct="1"/>
            <a:r>
              <a:rPr lang="ru-RU" sz="2000" dirty="0" smtClean="0"/>
              <a:t>Подняться над своей кастой, над своим локальным мировидением – чтобы управлять всей системой каст. Знать от Сердца, она преодолевает и Отречение, и Мудрость, и Сочувствие, и Силу.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15" y="1845950"/>
            <a:ext cx="2540155" cy="16148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923634"/>
            <a:ext cx="2800832" cy="15719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709623"/>
            <a:ext cx="3312368" cy="220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140600"/>
      </p:ext>
    </p:extLst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91454" y="980728"/>
            <a:ext cx="7992888" cy="433387"/>
          </a:xfrm>
        </p:spPr>
        <p:txBody>
          <a:bodyPr/>
          <a:lstStyle/>
          <a:p>
            <a:pPr algn="l" eaLnBrk="1" hangingPunct="1"/>
            <a:r>
              <a:rPr lang="ru-RU" sz="2400" b="1" dirty="0" smtClean="0"/>
              <a:t>ПРОРОЧЕСТВА В ПОМОЩЬ: </a:t>
            </a:r>
            <a:r>
              <a:rPr lang="ru-RU" sz="2400" b="1" dirty="0" smtClean="0">
                <a:solidFill>
                  <a:srgbClr val="FF0000"/>
                </a:solidFill>
              </a:rPr>
              <a:t>«ЗВЁЗДНЫЙ ДЕСАНТ»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8286749" y="6215063"/>
            <a:ext cx="642939" cy="285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17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07874" y="5615154"/>
            <a:ext cx="831116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285750" indent="-28575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indent="0" eaLnBrk="1" hangingPunct="1"/>
            <a:r>
              <a:rPr lang="ru-RU" sz="2000" dirty="0" smtClean="0"/>
              <a:t>Борьба ОМГ и ОЖС сводится к борьбе человеческого с нечеловеческим, людей с инсектоидами и рептилоидами. Это межвидовая война, которая тянется десятки тысяч лет.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78" y="1685065"/>
            <a:ext cx="3318520" cy="17962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560440"/>
            <a:ext cx="3168352" cy="17871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519" y="1659490"/>
            <a:ext cx="3371949" cy="180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09833"/>
      </p:ext>
    </p:extLst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91454" y="980728"/>
            <a:ext cx="7992888" cy="433387"/>
          </a:xfrm>
        </p:spPr>
        <p:txBody>
          <a:bodyPr/>
          <a:lstStyle/>
          <a:p>
            <a:pPr algn="l" eaLnBrk="1" hangingPunct="1"/>
            <a:r>
              <a:rPr lang="ru-RU" sz="2400" b="1" dirty="0" smtClean="0"/>
              <a:t>БАЗОВЫЕ ПОСТУЛАТЫ ДЛЯ ДАЛЬНЕЙШЕГО ДИСКУРСА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8286749" y="6215063"/>
            <a:ext cx="642939" cy="285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18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63145" y="1474912"/>
            <a:ext cx="8311160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285750" indent="-28575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ru-RU" sz="2000" dirty="0" smtClean="0"/>
              <a:t>Земля – это исправительная тюрьма для непокорных Душ, это квест для выживания человечества в борьбе с нечеловеческими формами жизни.</a:t>
            </a:r>
          </a:p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ru-RU" sz="2000" dirty="0" smtClean="0"/>
              <a:t>Характер пребывания здесь – это непрерывный энергоотбор, снятие потенциала.</a:t>
            </a:r>
          </a:p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ru-RU" sz="2000" dirty="0" smtClean="0"/>
              <a:t>Мировой порядок здесь основан на том, что метрополия обирает колонии. РФ – это колония.</a:t>
            </a:r>
          </a:p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ru-RU" sz="2000" dirty="0" smtClean="0"/>
              <a:t>У тюрьмы есть хозяева, которые присматривают за положением. Имя им – Хозяева Денег, Мировая Финансовая Мафия, Базельские Гномы, Рептилоиды …</a:t>
            </a:r>
          </a:p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ru-RU" sz="2000" dirty="0" smtClean="0"/>
              <a:t>РФ попала в эту историю по результату проигрыша в холодной войне. А Гиперборея попала в эту историю по результату проигрыша в войне горячей (примерно 8 тыс. лет тому назад). Атлантида победила.</a:t>
            </a:r>
          </a:p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ru-RU" sz="2000" dirty="0" smtClean="0"/>
              <a:t>Чтобы Россия уцелела, необходимо демонтировать Жёлтый Проект, вернуть уборщице Юпитер её межгалактическое королевство.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869236483"/>
      </p:ext>
    </p:extLst>
  </p:cSld>
  <p:clrMapOvr>
    <a:masterClrMapping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052736"/>
            <a:ext cx="7992888" cy="433387"/>
          </a:xfrm>
        </p:spPr>
        <p:txBody>
          <a:bodyPr/>
          <a:lstStyle/>
          <a:p>
            <a:pPr algn="l" eaLnBrk="1" hangingPunct="1"/>
            <a:r>
              <a:rPr lang="ru-RU" sz="2400" b="1" dirty="0" smtClean="0"/>
              <a:t>ТИПОЛОГИЯ ЦИВИЛИЗАЦИОННЫХ ПРОЕКТОВ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8286749" y="6215063"/>
            <a:ext cx="642939" cy="285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19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772816"/>
            <a:ext cx="6840536" cy="3793511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755576" y="5639039"/>
            <a:ext cx="74089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285750" indent="-28575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indent="0" eaLnBrk="1" hangingPunct="1"/>
            <a:r>
              <a:rPr lang="ru-RU" sz="2000" dirty="0" smtClean="0"/>
              <a:t>Взять лучшее из того, что предлагают коммунизм,  фашизм и глобализм, использовать эти коды как строительный материал для Пурпурного Проекта.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094663393"/>
      </p:ext>
    </p:extLst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052736"/>
            <a:ext cx="6175375" cy="433387"/>
          </a:xfrm>
        </p:spPr>
        <p:txBody>
          <a:bodyPr/>
          <a:lstStyle/>
          <a:p>
            <a:pPr algn="l" eaLnBrk="1" hangingPunct="1"/>
            <a:r>
              <a:rPr lang="ru-RU" sz="2400" b="1" dirty="0"/>
              <a:t>СОДЕРЖАНИЕ ПРЕЗЕНТАЦИИ</a:t>
            </a:r>
          </a:p>
        </p:txBody>
      </p:sp>
      <p:sp>
        <p:nvSpPr>
          <p:cNvPr id="28675" name="Rectangle 4"/>
          <p:cNvSpPr>
            <a:spLocks noChangeArrowheads="1"/>
          </p:cNvSpPr>
          <p:nvPr/>
        </p:nvSpPr>
        <p:spPr bwMode="auto">
          <a:xfrm>
            <a:off x="584444" y="1714889"/>
            <a:ext cx="8345244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285750" indent="-28575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q"/>
            </a:pPr>
            <a:r>
              <a:rPr lang="ru-RU" sz="1800" dirty="0" smtClean="0"/>
              <a:t>Как мыслят хозяева денег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ru-RU" sz="1800" dirty="0" smtClean="0"/>
              <a:t>Как должны мыслить мы (Знать новой волны)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ru-RU" sz="1800" dirty="0" smtClean="0"/>
              <a:t>Современные пророчества – нам в помощь</a:t>
            </a:r>
            <a:endParaRPr lang="ru-RU" sz="1800" dirty="0"/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ru-RU" sz="1800" dirty="0" smtClean="0"/>
              <a:t>Базовые постулаты, от которых всё отсчитывается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ru-RU" sz="1800" dirty="0" smtClean="0"/>
              <a:t>Типология цивилизационных проектов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ru-RU" sz="1800" dirty="0" smtClean="0"/>
              <a:t>Дорожная карта мобилизационной финансовой реформы:</a:t>
            </a:r>
            <a:endParaRPr lang="en-US" sz="1800" dirty="0"/>
          </a:p>
          <a:p>
            <a:pPr lvl="1" eaLnBrk="1" hangingPunct="1">
              <a:buFont typeface="Wingdings" panose="05000000000000000000" pitchFamily="2" charset="2"/>
              <a:buChar char="v"/>
            </a:pPr>
            <a:r>
              <a:rPr lang="ru-RU" sz="1800" dirty="0" smtClean="0"/>
              <a:t>1. Внесение изменений в Конституцию РФ.</a:t>
            </a:r>
          </a:p>
          <a:p>
            <a:pPr lvl="1" eaLnBrk="1" hangingPunct="1">
              <a:buFont typeface="Wingdings" panose="05000000000000000000" pitchFamily="2" charset="2"/>
              <a:buChar char="v"/>
            </a:pPr>
            <a:r>
              <a:rPr lang="ru-RU" sz="1800" dirty="0" smtClean="0"/>
              <a:t>2. Национализация ЦБ РФ (превращение в Госбанк РФ).</a:t>
            </a:r>
          </a:p>
          <a:p>
            <a:pPr lvl="1" eaLnBrk="1" hangingPunct="1">
              <a:buFont typeface="Wingdings" panose="05000000000000000000" pitchFamily="2" charset="2"/>
              <a:buChar char="v"/>
            </a:pPr>
            <a:r>
              <a:rPr lang="ru-RU" sz="1800" dirty="0" smtClean="0"/>
              <a:t>3. Альтернативная финансовая эмиссия.</a:t>
            </a:r>
          </a:p>
          <a:p>
            <a:pPr lvl="1" eaLnBrk="1" hangingPunct="1">
              <a:buFont typeface="Wingdings" panose="05000000000000000000" pitchFamily="2" charset="2"/>
              <a:buChar char="v"/>
            </a:pPr>
            <a:r>
              <a:rPr lang="ru-RU" sz="1800" dirty="0" smtClean="0"/>
              <a:t>4. Ползучая национализация производственных фондов.</a:t>
            </a:r>
          </a:p>
          <a:p>
            <a:pPr lvl="1" eaLnBrk="1" hangingPunct="1">
              <a:buFont typeface="Wingdings" panose="05000000000000000000" pitchFamily="2" charset="2"/>
              <a:buChar char="v"/>
            </a:pPr>
            <a:r>
              <a:rPr lang="ru-RU" sz="1800" dirty="0" smtClean="0"/>
              <a:t>5. Введение золотодевизного стандарта в ЕврАзЭс.</a:t>
            </a:r>
          </a:p>
          <a:p>
            <a:pPr lvl="1" eaLnBrk="1" hangingPunct="1">
              <a:buFont typeface="Wingdings" panose="05000000000000000000" pitchFamily="2" charset="2"/>
              <a:buChar char="v"/>
            </a:pPr>
            <a:r>
              <a:rPr lang="ru-RU" sz="1800" dirty="0" smtClean="0"/>
              <a:t>6. Возврат к советской трёхуровневой финансовой системе.</a:t>
            </a:r>
          </a:p>
          <a:p>
            <a:pPr lvl="1" eaLnBrk="1" hangingPunct="1">
              <a:buFont typeface="Wingdings" panose="05000000000000000000" pitchFamily="2" charset="2"/>
              <a:buChar char="v"/>
            </a:pPr>
            <a:r>
              <a:rPr lang="ru-RU" sz="1800" dirty="0" smtClean="0"/>
              <a:t>7. Усмирение традиционного банкинга.</a:t>
            </a:r>
          </a:p>
          <a:p>
            <a:pPr lvl="1" eaLnBrk="1" hangingPunct="1">
              <a:buFont typeface="Wingdings" panose="05000000000000000000" pitchFamily="2" charset="2"/>
              <a:buChar char="v"/>
            </a:pPr>
            <a:r>
              <a:rPr lang="ru-RU" sz="1800" dirty="0" smtClean="0"/>
              <a:t>8. Переход к сырьевой ренте, отмена пенсионной реформы.</a:t>
            </a:r>
          </a:p>
          <a:p>
            <a:pPr lvl="1" eaLnBrk="1" hangingPunct="1">
              <a:buFont typeface="Wingdings" panose="05000000000000000000" pitchFamily="2" charset="2"/>
              <a:buChar char="v"/>
            </a:pPr>
            <a:r>
              <a:rPr lang="ru-RU" sz="1800" dirty="0" smtClean="0"/>
              <a:t>9. Развёртывание горизонтальных финансовых сетей.</a:t>
            </a:r>
          </a:p>
          <a:p>
            <a:pPr lvl="1" eaLnBrk="1" hangingPunct="1">
              <a:buFont typeface="Wingdings" panose="05000000000000000000" pitchFamily="2" charset="2"/>
              <a:buChar char="v"/>
            </a:pPr>
            <a:r>
              <a:rPr lang="ru-RU" sz="1800" dirty="0" smtClean="0"/>
              <a:t>10. Ползучая инфраструктурная экспансия.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ru-RU" sz="1800" dirty="0" smtClean="0"/>
              <a:t>Почему катастрофа – при дверях?</a:t>
            </a:r>
            <a:endParaRPr lang="ru-RU" sz="1800" dirty="0"/>
          </a:p>
        </p:txBody>
      </p:sp>
      <p:sp>
        <p:nvSpPr>
          <p:cNvPr id="5" name="Овал 4"/>
          <p:cNvSpPr/>
          <p:nvPr/>
        </p:nvSpPr>
        <p:spPr>
          <a:xfrm>
            <a:off x="8286749" y="6215063"/>
            <a:ext cx="642939" cy="285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</a:rPr>
              <a:t>2</a:t>
            </a:r>
          </a:p>
        </p:txBody>
      </p:sp>
    </p:spTree>
  </p:cSld>
  <p:clrMapOvr>
    <a:masterClrMapping/>
  </p:clrMapOvr>
  <p:transition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052736"/>
            <a:ext cx="7992888" cy="433387"/>
          </a:xfrm>
        </p:spPr>
        <p:txBody>
          <a:bodyPr/>
          <a:lstStyle/>
          <a:p>
            <a:pPr algn="l" eaLnBrk="1" hangingPunct="1"/>
            <a:r>
              <a:rPr lang="ru-RU" sz="2400" b="1" dirty="0" smtClean="0"/>
              <a:t>СВЕРКА ЦИВИЛИЗАЦИОННЫХ ПРОЕКТОВ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8286749" y="6215063"/>
            <a:ext cx="642939" cy="285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20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86123"/>
            <a:ext cx="7681079" cy="521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77905"/>
      </p:ext>
    </p:extLst>
  </p:cSld>
  <p:clrMapOvr>
    <a:masterClrMapping/>
  </p:clrMapOvr>
  <p:transition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836712"/>
            <a:ext cx="7992888" cy="433387"/>
          </a:xfrm>
        </p:spPr>
        <p:txBody>
          <a:bodyPr/>
          <a:lstStyle/>
          <a:p>
            <a:pPr algn="l" eaLnBrk="1" hangingPunct="1"/>
            <a:r>
              <a:rPr lang="ru-RU" sz="2400" b="1" dirty="0" smtClean="0"/>
              <a:t>ЕСЛИ ПОБЕДИТ ЛАДАРИЯ.</a:t>
            </a:r>
            <a:br>
              <a:rPr lang="ru-RU" sz="2400" b="1" dirty="0" smtClean="0"/>
            </a:br>
            <a:r>
              <a:rPr lang="ru-RU" sz="2400" b="1" dirty="0" smtClean="0">
                <a:solidFill>
                  <a:srgbClr val="FF0000"/>
                </a:solidFill>
              </a:rPr>
              <a:t>ШАГ 1. ВНЕСЕНИЕ ИЗМЕНЕНИЙ В КОНСТИТУЦИЮ РФ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8286749" y="6215063"/>
            <a:ext cx="642939" cy="285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21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77574" y="1552249"/>
            <a:ext cx="7488832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285750" indent="-28575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indent="0" eaLnBrk="1" hangingPunct="1"/>
            <a:r>
              <a:rPr lang="ru-RU" sz="1800" dirty="0" smtClean="0"/>
              <a:t>Статья 75.2. </a:t>
            </a:r>
            <a:r>
              <a:rPr lang="ru-RU" sz="1800" dirty="0" smtClean="0">
                <a:solidFill>
                  <a:srgbClr val="FF0000"/>
                </a:solidFill>
              </a:rPr>
              <a:t>(новая редакция) </a:t>
            </a:r>
            <a:r>
              <a:rPr lang="ru-RU" sz="1800" dirty="0"/>
              <a:t>Защита и обеспечение устойчивости рубля - основная функция </a:t>
            </a:r>
            <a:r>
              <a:rPr lang="ru-RU" sz="1800" dirty="0" smtClean="0"/>
              <a:t>Госбанка Российской </a:t>
            </a:r>
            <a:r>
              <a:rPr lang="ru-RU" sz="1800" dirty="0"/>
              <a:t>Федерации, </a:t>
            </a:r>
            <a:r>
              <a:rPr lang="ru-RU" sz="1800" dirty="0" smtClean="0"/>
              <a:t>действующего под прямым правлением Президента РФ.</a:t>
            </a:r>
          </a:p>
          <a:p>
            <a:pPr marL="0" indent="0" eaLnBrk="1" hangingPunct="1"/>
            <a:endParaRPr lang="ru-RU" sz="1800" dirty="0"/>
          </a:p>
          <a:p>
            <a:pPr marL="0" indent="0" eaLnBrk="1" hangingPunct="1"/>
            <a:r>
              <a:rPr lang="ru-RU" sz="1800" dirty="0" smtClean="0"/>
              <a:t>Статья 80.5. </a:t>
            </a:r>
            <a:r>
              <a:rPr lang="ru-RU" sz="1800" dirty="0">
                <a:solidFill>
                  <a:srgbClr val="FF0000"/>
                </a:solidFill>
              </a:rPr>
              <a:t>(новая редакция) </a:t>
            </a:r>
            <a:r>
              <a:rPr lang="ru-RU" sz="1800" dirty="0" smtClean="0"/>
              <a:t>Президент РФ напрямую управляет Госбанком РФ через вице-президента – руководителя Госбанка РФ.</a:t>
            </a:r>
          </a:p>
          <a:p>
            <a:pPr marL="0" indent="0" eaLnBrk="1" hangingPunct="1"/>
            <a:endParaRPr lang="ru-RU" sz="1800" dirty="0"/>
          </a:p>
          <a:p>
            <a:pPr marL="0" indent="0" eaLnBrk="1" hangingPunct="1"/>
            <a:r>
              <a:rPr lang="ru-RU" sz="1800" dirty="0" smtClean="0"/>
              <a:t>Статья 2 </a:t>
            </a:r>
            <a:r>
              <a:rPr lang="ru-RU" sz="1800" dirty="0" smtClean="0">
                <a:solidFill>
                  <a:srgbClr val="FF0000"/>
                </a:solidFill>
              </a:rPr>
              <a:t>(новая редакция) </a:t>
            </a:r>
            <a:r>
              <a:rPr lang="ru-RU" sz="1800" dirty="0" smtClean="0"/>
              <a:t>Общество граждан России, его выживание и развитие – является высшей ценностью. Права и свободы человека обеспечиваются в той мере, в которой они не противоречат высшей общественной ценности. Ответственность человека за общество – социально поощряется.</a:t>
            </a:r>
          </a:p>
          <a:p>
            <a:pPr marL="0" indent="0" eaLnBrk="1" hangingPunct="1"/>
            <a:endParaRPr lang="ru-RU" sz="1800" dirty="0"/>
          </a:p>
          <a:p>
            <a:pPr marL="0" indent="0" eaLnBrk="1" hangingPunct="1"/>
            <a:r>
              <a:rPr lang="ru-RU" sz="1800" dirty="0" smtClean="0"/>
              <a:t>Статья 15.4 (примат международных норм над российскими) – </a:t>
            </a:r>
            <a:r>
              <a:rPr lang="ru-RU" sz="1800" dirty="0" smtClean="0">
                <a:solidFill>
                  <a:srgbClr val="FF0000"/>
                </a:solidFill>
              </a:rPr>
              <a:t>убрать. </a:t>
            </a:r>
            <a:endParaRPr lang="ru-RU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36671"/>
      </p:ext>
    </p:extLst>
  </p:cSld>
  <p:clrMapOvr>
    <a:masterClrMapping/>
  </p:clrMapOvr>
  <p:transition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836712"/>
            <a:ext cx="7992888" cy="433387"/>
          </a:xfrm>
        </p:spPr>
        <p:txBody>
          <a:bodyPr/>
          <a:lstStyle/>
          <a:p>
            <a:pPr algn="l" eaLnBrk="1" hangingPunct="1"/>
            <a:r>
              <a:rPr lang="ru-RU" sz="2400" b="1" dirty="0" smtClean="0"/>
              <a:t>ЕСЛИ ПОБЕДИТ ЛАДАРИЯ.</a:t>
            </a:r>
            <a:br>
              <a:rPr lang="ru-RU" sz="2400" b="1" dirty="0" smtClean="0"/>
            </a:br>
            <a:r>
              <a:rPr lang="ru-RU" sz="2400" b="1" dirty="0" smtClean="0">
                <a:solidFill>
                  <a:srgbClr val="FF0000"/>
                </a:solidFill>
              </a:rPr>
              <a:t>ШАГ 2. НАЦИОНАЛИЗАЦИЯ ЦБ РФ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8286749" y="6215063"/>
            <a:ext cx="642939" cy="285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22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79922" y="5177374"/>
            <a:ext cx="748883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285750" indent="-28575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indent="0" eaLnBrk="1" hangingPunct="1"/>
            <a:r>
              <a:rPr lang="ru-RU" sz="2000" dirty="0" smtClean="0"/>
              <a:t>Превращение ЦБ в ГОСБАНК. Отключение от ФРС, ликвидация вашингтонского консенсуса, возврат суверенной эмиссии рубля с выбором альтернативного обеспечителя (анти-доллар).  </a:t>
            </a:r>
            <a:endParaRPr lang="ru-RU" sz="2000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228184" y="1844824"/>
            <a:ext cx="254462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285750" indent="-28575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indent="0" eaLnBrk="1" hangingPunct="1"/>
            <a:r>
              <a:rPr lang="ru-RU" sz="2000" dirty="0" smtClean="0"/>
              <a:t>Комиссар Мак Сим входит в управление банком (фильм «Выборгская сторона», 1938)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844824"/>
            <a:ext cx="4696480" cy="316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87096"/>
      </p:ext>
    </p:extLst>
  </p:cSld>
  <p:clrMapOvr>
    <a:masterClrMapping/>
  </p:clrMapOvr>
  <p:transition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836712"/>
            <a:ext cx="7992888" cy="433387"/>
          </a:xfrm>
        </p:spPr>
        <p:txBody>
          <a:bodyPr/>
          <a:lstStyle/>
          <a:p>
            <a:pPr algn="l" eaLnBrk="1" hangingPunct="1"/>
            <a:r>
              <a:rPr lang="ru-RU" sz="2400" b="1" dirty="0" smtClean="0"/>
              <a:t>ЕСЛИ ПОБЕДИТ ЛАДАРИЯ.</a:t>
            </a:r>
            <a:br>
              <a:rPr lang="ru-RU" sz="2400" b="1" dirty="0" smtClean="0"/>
            </a:br>
            <a:r>
              <a:rPr lang="ru-RU" sz="2400" b="1" dirty="0" smtClean="0">
                <a:solidFill>
                  <a:srgbClr val="FF0000"/>
                </a:solidFill>
              </a:rPr>
              <a:t>ШАГ 3. ВТОРОЙ ФИНАНСОВЫЙ ЦЕНТР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8286749" y="6215063"/>
            <a:ext cx="642939" cy="285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23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15330" y="1695867"/>
            <a:ext cx="7992888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285750" indent="-28575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ru-RU" sz="2000" dirty="0" smtClean="0"/>
              <a:t>Развернуть альтернативную финансовую эмиссию – российский крипторубль (на базе Госказначейства). Традиционный рубль – для обеспечения розничных расчетов, крипторубль – для обеспечения инвестиционных межотраслевых расчетов и государственных бюджетных расходов.</a:t>
            </a:r>
          </a:p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ru-RU" sz="2000" dirty="0" smtClean="0"/>
              <a:t>Довести уровень монетизации по критерию М2/ВВП с 45% до 135%. На один традиционный рубль – 2 крипторубля. Итого М2 </a:t>
            </a:r>
            <a:r>
              <a:rPr lang="ru-RU" sz="2000" dirty="0" smtClean="0">
                <a:sym typeface="Symbol" panose="05050102010706020507" pitchFamily="18" charset="2"/>
              </a:rPr>
              <a:t> 150 трлн. руб. при ВВП = минимум 120 трлн. руб. в год.</a:t>
            </a:r>
            <a:endParaRPr lang="ru-RU" sz="2000" dirty="0" smtClean="0"/>
          </a:p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ru-RU" sz="2000" dirty="0" smtClean="0"/>
              <a:t>Создать специальные условия оборота крипторубля (без прямой конвертации на традиционный рубль).</a:t>
            </a:r>
          </a:p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ru-RU" sz="2000" dirty="0" smtClean="0"/>
              <a:t>Аналогия – МЕФО-векселя (Германия, 1937 – 1941).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13571981"/>
      </p:ext>
    </p:extLst>
  </p:cSld>
  <p:clrMapOvr>
    <a:masterClrMapping/>
  </p:clrMapOvr>
  <p:transition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836712"/>
            <a:ext cx="7992888" cy="433387"/>
          </a:xfrm>
        </p:spPr>
        <p:txBody>
          <a:bodyPr/>
          <a:lstStyle/>
          <a:p>
            <a:pPr algn="l" eaLnBrk="1" hangingPunct="1"/>
            <a:r>
              <a:rPr lang="ru-RU" sz="2400" b="1" dirty="0" smtClean="0"/>
              <a:t>ЕСЛИ ПОБЕДИТ ЛАДАРИЯ.</a:t>
            </a:r>
            <a:br>
              <a:rPr lang="ru-RU" sz="2400" b="1" dirty="0" smtClean="0"/>
            </a:br>
            <a:r>
              <a:rPr lang="ru-RU" sz="2400" b="1" dirty="0" smtClean="0">
                <a:solidFill>
                  <a:srgbClr val="FF0000"/>
                </a:solidFill>
              </a:rPr>
              <a:t>ШАГ 4. ПОЛЗУЧАЯ НАЦИОНАЛИЗАЦИЯ ПРОИЗВОДСТВЕННЫХ ФОНДОВ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8286749" y="6215063"/>
            <a:ext cx="642939" cy="285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24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10782" y="1690936"/>
            <a:ext cx="7992888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285750" indent="-28575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ru-RU" sz="2000" dirty="0" smtClean="0"/>
              <a:t>В качестве обеспечителя крипторубля – выбрать производственные фонды предприятий. Аналогия – ржаная марка (Германия, 1924 год).</a:t>
            </a:r>
          </a:p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ru-RU" sz="2000" dirty="0" smtClean="0"/>
              <a:t>Добровольная национализация производственных фондов, в обмен на:</a:t>
            </a:r>
          </a:p>
          <a:p>
            <a:pPr marL="800100" lvl="1" indent="-342900" eaLnBrk="1" hangingPunct="1">
              <a:buFont typeface="Wingdings" panose="05000000000000000000" pitchFamily="2" charset="2"/>
              <a:buChar char="v"/>
            </a:pPr>
            <a:r>
              <a:rPr lang="ru-RU" sz="2000" dirty="0"/>
              <a:t>н</a:t>
            </a:r>
            <a:r>
              <a:rPr lang="ru-RU" sz="2000" dirty="0" smtClean="0"/>
              <a:t>ационализацию долгов;</a:t>
            </a:r>
          </a:p>
          <a:p>
            <a:pPr marL="800100" lvl="1" indent="-342900" eaLnBrk="1" hangingPunct="1">
              <a:buFont typeface="Wingdings" panose="05000000000000000000" pitchFamily="2" charset="2"/>
              <a:buChar char="v"/>
            </a:pPr>
            <a:r>
              <a:rPr lang="ru-RU" sz="2000" dirty="0"/>
              <a:t>ф</a:t>
            </a:r>
            <a:r>
              <a:rPr lang="ru-RU" sz="2000" dirty="0" smtClean="0"/>
              <a:t>ондирование крипторублём под нулевой процент (через отделения Госбанка);</a:t>
            </a:r>
          </a:p>
          <a:p>
            <a:pPr marL="800100" lvl="1" indent="-342900" eaLnBrk="1" hangingPunct="1">
              <a:buFont typeface="Wingdings" panose="05000000000000000000" pitchFamily="2" charset="2"/>
              <a:buChar char="v"/>
            </a:pPr>
            <a:r>
              <a:rPr lang="ru-RU" sz="2000" dirty="0"/>
              <a:t>р</a:t>
            </a:r>
            <a:r>
              <a:rPr lang="ru-RU" sz="2000" dirty="0" smtClean="0"/>
              <a:t>азрешение оплачивать все виды налогов криптой.</a:t>
            </a:r>
          </a:p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ru-RU" sz="2000" dirty="0" smtClean="0"/>
              <a:t>Основания для добровольной национализации: </a:t>
            </a:r>
            <a:br>
              <a:rPr lang="ru-RU" sz="2000" dirty="0" smtClean="0"/>
            </a:br>
            <a:r>
              <a:rPr lang="en-US" sz="2000" dirty="0" smtClean="0"/>
              <a:t>ROE &lt; 20% </a:t>
            </a:r>
            <a:r>
              <a:rPr lang="ru-RU" sz="2000" dirty="0" smtClean="0"/>
              <a:t>годовых, ОбА </a:t>
            </a:r>
            <a:r>
              <a:rPr lang="en-US" sz="2000" dirty="0" smtClean="0"/>
              <a:t>&lt; 1 </a:t>
            </a:r>
            <a:r>
              <a:rPr lang="ru-RU" sz="2000" dirty="0" smtClean="0"/>
              <a:t>раза в год, ФР </a:t>
            </a:r>
            <a:r>
              <a:rPr lang="en-US" sz="2000" dirty="0" smtClean="0"/>
              <a:t>&gt; 3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546956864"/>
      </p:ext>
    </p:extLst>
  </p:cSld>
  <p:clrMapOvr>
    <a:masterClrMapping/>
  </p:clrMapOvr>
  <p:transition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836712"/>
            <a:ext cx="7992888" cy="433387"/>
          </a:xfrm>
        </p:spPr>
        <p:txBody>
          <a:bodyPr/>
          <a:lstStyle/>
          <a:p>
            <a:pPr algn="l" eaLnBrk="1" hangingPunct="1"/>
            <a:r>
              <a:rPr lang="ru-RU" sz="2400" b="1" dirty="0" smtClean="0"/>
              <a:t>ЕСЛИ ПОБЕДИТ ЛАДАРИЯ.</a:t>
            </a:r>
            <a:br>
              <a:rPr lang="ru-RU" sz="2400" b="1" dirty="0" smtClean="0"/>
            </a:br>
            <a:r>
              <a:rPr lang="ru-RU" sz="2400" b="1" dirty="0" smtClean="0">
                <a:solidFill>
                  <a:srgbClr val="FF0000"/>
                </a:solidFill>
              </a:rPr>
              <a:t>ШАГ 5. ВВЕДЕНИЕ ЗОЛОТОДЕВИЗНОГО 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СТАНДАРТА В ЕврАзЭс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8286749" y="6215063"/>
            <a:ext cx="642939" cy="285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25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83568" y="1844824"/>
            <a:ext cx="7992888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285750" indent="-28575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ru-RU" sz="2000" dirty="0" smtClean="0"/>
              <a:t>Объединение золотых запасов на территории третьей страны (Казахстан). Например, 3 тыс. тн = 120 млрд. долл.</a:t>
            </a:r>
          </a:p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ru-RU" sz="2000" dirty="0" smtClean="0"/>
              <a:t>Секрьюритизация консолидированного запаса – выпуск электронных девизов для финансирования внешнеторгового оборота между странами ЕврАзЭс.</a:t>
            </a:r>
          </a:p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ru-RU" sz="2000" dirty="0" smtClean="0"/>
              <a:t>Кредитование стран с дефицитным торговым балансом золотыми девизами под 0% годовых, под приобретение товаров за пределами ЕврАзЭс.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637572294"/>
      </p:ext>
    </p:extLst>
  </p:cSld>
  <p:clrMapOvr>
    <a:masterClrMapping/>
  </p:clrMapOvr>
  <p:transition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836712"/>
            <a:ext cx="7992888" cy="433387"/>
          </a:xfrm>
        </p:spPr>
        <p:txBody>
          <a:bodyPr/>
          <a:lstStyle/>
          <a:p>
            <a:pPr algn="l" eaLnBrk="1" hangingPunct="1"/>
            <a:r>
              <a:rPr lang="ru-RU" sz="2400" b="1" dirty="0" smtClean="0"/>
              <a:t>ЕСЛИ ПОБЕДИТ ЛАДАРИЯ.</a:t>
            </a:r>
            <a:br>
              <a:rPr lang="ru-RU" sz="2400" b="1" dirty="0" smtClean="0"/>
            </a:br>
            <a:r>
              <a:rPr lang="ru-RU" sz="2400" b="1" dirty="0" smtClean="0">
                <a:solidFill>
                  <a:srgbClr val="FF0000"/>
                </a:solidFill>
              </a:rPr>
              <a:t>ШАГ 6. ВОЗВРАТ К СОВЕТСКОЙ ТРЁХУРОВНЕВОЙ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ФИНАНСОВОЙ СИСТЕМЕ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8286749" y="6215063"/>
            <a:ext cx="642939" cy="285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26</a:t>
            </a:r>
            <a:endParaRPr lang="ru-RU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0081623"/>
              </p:ext>
            </p:extLst>
          </p:nvPr>
        </p:nvGraphicFramePr>
        <p:xfrm>
          <a:off x="359532" y="1916832"/>
          <a:ext cx="8640960" cy="36486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749"/>
                <a:gridCol w="2140421"/>
                <a:gridCol w="2883092"/>
                <a:gridCol w="2824698"/>
              </a:tblGrid>
              <a:tr h="666074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Уро-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</a:rPr>
                        <a:t>вень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Валюта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Цель эмиссии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Обеспечитель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8000"/>
                      </a:schemeClr>
                    </a:solidFill>
                  </a:tcPr>
                </a:tc>
              </a:tr>
              <a:tr h="666074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Золотые девизы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Внешняя торговля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Золото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8000"/>
                      </a:schemeClr>
                    </a:solidFill>
                  </a:tcPr>
                </a:tc>
              </a:tr>
              <a:tr h="666074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Крипторубль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Оборот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</a:rPr>
                        <a:t> инвестиционных ценностей, межотраслевая торговля, зарплаты бюджетников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Блокчейн, ограничение по выпуску, девизы, недра, производственные фонды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8000"/>
                      </a:schemeClr>
                    </a:solidFill>
                  </a:tcPr>
                </a:tc>
              </a:tr>
              <a:tr h="666074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Традиционный рубль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Розничный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</a:rPr>
                        <a:t> оборот, зарплаты в рынке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Крипторубль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8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17843" y="5750065"/>
            <a:ext cx="85243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285750" indent="-28575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indent="0" eaLnBrk="1" hangingPunct="1"/>
            <a:r>
              <a:rPr lang="ru-RU" sz="2000" dirty="0" smtClean="0"/>
              <a:t>Определение размеров эмиссий – на основе обменного уравнения И. Фишера.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84205220"/>
      </p:ext>
    </p:extLst>
  </p:cSld>
  <p:clrMapOvr>
    <a:masterClrMapping/>
  </p:clrMapOvr>
  <p:transition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836712"/>
            <a:ext cx="7992888" cy="433387"/>
          </a:xfrm>
        </p:spPr>
        <p:txBody>
          <a:bodyPr/>
          <a:lstStyle/>
          <a:p>
            <a:pPr algn="l" eaLnBrk="1" hangingPunct="1"/>
            <a:r>
              <a:rPr lang="ru-RU" sz="2400" b="1" dirty="0" smtClean="0"/>
              <a:t>ЕСЛИ ПОБЕДИТ ЛАДАРИЯ.</a:t>
            </a:r>
            <a:br>
              <a:rPr lang="ru-RU" sz="2400" b="1" dirty="0" smtClean="0"/>
            </a:br>
            <a:r>
              <a:rPr lang="ru-RU" sz="2400" b="1" dirty="0" smtClean="0">
                <a:solidFill>
                  <a:srgbClr val="FF0000"/>
                </a:solidFill>
              </a:rPr>
              <a:t>ШАГ 7. УСМИРЕНИЕ ТРАДИЦИОННОГО БАНКИНГА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8286749" y="6215063"/>
            <a:ext cx="642939" cy="285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27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39552" y="1681064"/>
            <a:ext cx="8524337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285750" indent="-28575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ru-RU" sz="2000" dirty="0" smtClean="0"/>
              <a:t>Заведение банков в ниши (розничные операции), выдавливание с промышленного рынка за счет более эффективного государственного предложения денег.</a:t>
            </a:r>
          </a:p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ru-RU" sz="2000" dirty="0" smtClean="0"/>
              <a:t>Установление норматива: Ставка размещения </a:t>
            </a:r>
            <a:r>
              <a:rPr lang="en-US" sz="2000" dirty="0" smtClean="0"/>
              <a:t>&lt; </a:t>
            </a:r>
            <a:r>
              <a:rPr lang="ru-RU" sz="2000" dirty="0" smtClean="0"/>
              <a:t>Ставка привлечения + 2..4% годовых.</a:t>
            </a:r>
          </a:p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ru-RU" sz="2000" dirty="0" smtClean="0"/>
              <a:t>Ползучая национализация банковского капитала, выдавливание с рынка нерезидентов (за счёт фондирования российских игроков под 0% годовых в крипте).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381443"/>
            <a:ext cx="3928488" cy="245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54384"/>
      </p:ext>
    </p:extLst>
  </p:cSld>
  <p:clrMapOvr>
    <a:masterClrMapping/>
  </p:clrMapOvr>
  <p:transition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836712"/>
            <a:ext cx="7992888" cy="433387"/>
          </a:xfrm>
        </p:spPr>
        <p:txBody>
          <a:bodyPr/>
          <a:lstStyle/>
          <a:p>
            <a:pPr algn="l" eaLnBrk="1" hangingPunct="1"/>
            <a:r>
              <a:rPr lang="ru-RU" sz="2400" b="1" dirty="0" smtClean="0"/>
              <a:t>ЕСЛИ ПОБЕДИТ ЛАДАРИЯ.</a:t>
            </a:r>
            <a:br>
              <a:rPr lang="ru-RU" sz="2400" b="1" dirty="0" smtClean="0"/>
            </a:br>
            <a:r>
              <a:rPr lang="ru-RU" sz="2400" b="1" dirty="0" smtClean="0">
                <a:solidFill>
                  <a:srgbClr val="FF0000"/>
                </a:solidFill>
              </a:rPr>
              <a:t>ШАГ 8. СЫРЬЕВАЯ РЕНТА, ОТМЕНА 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ПЕНСИОННОЙ РЕФОРМЫ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8286749" y="6215063"/>
            <a:ext cx="642939" cy="285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28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86366" y="1649701"/>
            <a:ext cx="8524337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285750" indent="-28575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ru-RU" sz="2000" dirty="0" smtClean="0"/>
              <a:t>Всё, что добывается из земли, облагается рентой в пользу населения России. Это как если бы Одичалых пустили за Стену. Пересмотр НДПИ во всех отраслях. Создание Рентного фонда РФ.</a:t>
            </a:r>
          </a:p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ru-RU" sz="2000" dirty="0" smtClean="0"/>
              <a:t>Отмена пенсионной реформы по варианту 2018 года. Сокращение пенсионного возраста в обратную сторону (55 лет для мужчин и женщин), темпом по полгода за год.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896470"/>
            <a:ext cx="4920208" cy="276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64404"/>
      </p:ext>
    </p:extLst>
  </p:cSld>
  <p:clrMapOvr>
    <a:masterClrMapping/>
  </p:clrMapOvr>
  <p:transition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836712"/>
            <a:ext cx="7992888" cy="433387"/>
          </a:xfrm>
        </p:spPr>
        <p:txBody>
          <a:bodyPr/>
          <a:lstStyle/>
          <a:p>
            <a:pPr algn="l" eaLnBrk="1" hangingPunct="1"/>
            <a:r>
              <a:rPr lang="ru-RU" sz="2400" b="1" dirty="0" smtClean="0"/>
              <a:t>ЕСЛИ ПОБЕДИТ ЛАДАРИЯ.</a:t>
            </a:r>
            <a:br>
              <a:rPr lang="ru-RU" sz="2400" b="1" dirty="0" smtClean="0"/>
            </a:br>
            <a:r>
              <a:rPr lang="ru-RU" sz="2400" b="1" dirty="0" smtClean="0">
                <a:solidFill>
                  <a:srgbClr val="FF0000"/>
                </a:solidFill>
              </a:rPr>
              <a:t>ШАГ 9. РАЗВЁРТЫВАНИЕ ГОРИЗОНТАЛЬНЫХ 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ФИНАНСОВЫХ СЕТЕЙ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8354986" y="6357938"/>
            <a:ext cx="642939" cy="285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29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17843" y="1791832"/>
            <a:ext cx="8524337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285750" indent="-28575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ru-RU" sz="2000" dirty="0" smtClean="0"/>
              <a:t>Создание форка крипторубля (</a:t>
            </a:r>
            <a:r>
              <a:rPr lang="en-US" sz="2000" dirty="0" smtClean="0"/>
              <a:t>CRF)</a:t>
            </a:r>
            <a:r>
              <a:rPr lang="ru-RU" sz="2000" dirty="0" smtClean="0"/>
              <a:t>, специально для развития розничных финансовых сетей. Цели эмиссии форка: финансирование налоговых и социальных платежей, оплата образования детей в вузах, приобретение государственных процентных облигаций, лекарства для инвалидов и т.д.</a:t>
            </a:r>
          </a:p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ru-RU" sz="2000" dirty="0" smtClean="0"/>
              <a:t>Пролив </a:t>
            </a:r>
            <a:r>
              <a:rPr lang="en-US" sz="2000" dirty="0" smtClean="0"/>
              <a:t>CRF </a:t>
            </a:r>
            <a:r>
              <a:rPr lang="ru-RU" sz="2000" dirty="0" smtClean="0"/>
              <a:t>в специально создаваемые для этих целей финансовые горизонтальные сети (</a:t>
            </a:r>
            <a:r>
              <a:rPr lang="en-US" sz="2000" dirty="0" smtClean="0"/>
              <a:t>peer-to-peer, P2P)</a:t>
            </a:r>
            <a:r>
              <a:rPr lang="ru-RU" sz="2000" dirty="0" smtClean="0"/>
              <a:t>. Первый уровень пролива – под 0% годовых сроком от 10 лет.</a:t>
            </a:r>
          </a:p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ru-RU" sz="2000" dirty="0" smtClean="0"/>
              <a:t>Допущение всех видов операций, которые прежде были за банками: депозит, кредит, займ, лизинг, траст.</a:t>
            </a:r>
          </a:p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ru-RU" sz="2000" dirty="0" smtClean="0"/>
              <a:t>Вовлечение в эту деятельность усмиренных банков – разрешение обмена традиционного рубля на </a:t>
            </a:r>
            <a:r>
              <a:rPr lang="en-US" sz="2000" dirty="0" smtClean="0"/>
              <a:t>CRF </a:t>
            </a:r>
            <a:r>
              <a:rPr lang="ru-RU" sz="2000" dirty="0" smtClean="0"/>
              <a:t>по лимитам, межбанковский кредит в </a:t>
            </a:r>
            <a:r>
              <a:rPr lang="en-US" sz="2000" dirty="0" smtClean="0"/>
              <a:t>CRF.</a:t>
            </a:r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3080062342"/>
      </p:ext>
    </p:extLst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725909" y="1052736"/>
            <a:ext cx="7560840" cy="433387"/>
          </a:xfrm>
        </p:spPr>
        <p:txBody>
          <a:bodyPr/>
          <a:lstStyle/>
          <a:p>
            <a:pPr algn="l" eaLnBrk="1" hangingPunct="1"/>
            <a:r>
              <a:rPr lang="ru-RU" sz="2400" b="1" dirty="0" smtClean="0"/>
              <a:t>КАК МЫСЛЯТ ХОЗЯЕВА ДЕНЕГ</a:t>
            </a:r>
            <a:endParaRPr lang="ru-RU" sz="2400" b="1" dirty="0"/>
          </a:p>
        </p:txBody>
      </p:sp>
      <p:sp>
        <p:nvSpPr>
          <p:cNvPr id="28675" name="Rectangle 4"/>
          <p:cNvSpPr>
            <a:spLocks noChangeArrowheads="1"/>
          </p:cNvSpPr>
          <p:nvPr/>
        </p:nvSpPr>
        <p:spPr bwMode="auto">
          <a:xfrm>
            <a:off x="179512" y="1684877"/>
            <a:ext cx="8750176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285750" indent="-28575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indent="0" eaLnBrk="1" hangingPunct="1"/>
            <a:r>
              <a:rPr lang="ru-RU" sz="1800" dirty="0" smtClean="0"/>
              <a:t>Орден Мёртвой Головы (</a:t>
            </a:r>
            <a:r>
              <a:rPr lang="ru-RU" sz="1800" b="1" dirty="0" smtClean="0"/>
              <a:t>ОМГ</a:t>
            </a:r>
            <a:r>
              <a:rPr lang="ru-RU" sz="1800" dirty="0" smtClean="0"/>
              <a:t>) рассуждает: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ru-RU" sz="1800" dirty="0" smtClean="0"/>
              <a:t>Бездушно (от ума, а не от Души), безжалостно.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ru-RU" sz="1800" dirty="0" smtClean="0"/>
              <a:t>Исключительно в своих интересах (надпланетный эгоизм).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ru-RU" sz="1800" dirty="0" smtClean="0"/>
              <a:t>О достижении глобальной эффективности ценой подавления локальных интересов народов и стран. Белые цивилизаторы и грязнолапые туземцы.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ru-RU" sz="1800" dirty="0" smtClean="0"/>
              <a:t>Путём стравливания народов, провоцирования мировых войн.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ru-RU" sz="1800" dirty="0" smtClean="0"/>
              <a:t>В терминах планетарного рабства (ОМГ – метрополия, остальной мир – сборище отсталых дистриктов, которые надо юзать).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ru-RU" sz="1800" dirty="0" smtClean="0"/>
              <a:t>Под углом зрения трансляции грёз для колоний:</a:t>
            </a:r>
          </a:p>
          <a:p>
            <a:pPr lvl="1" eaLnBrk="1" hangingPunct="1">
              <a:buFont typeface="Wingdings" panose="05000000000000000000" pitchFamily="2" charset="2"/>
              <a:buChar char="v"/>
            </a:pPr>
            <a:r>
              <a:rPr lang="ru-RU" sz="1800" dirty="0" smtClean="0"/>
              <a:t> Либеральная модель – перестройка, гласность, доминат частного над общим, тотальная власть денег, слом традиции, разрушение национальных государств во имя господства транснациональных корпораций.</a:t>
            </a:r>
          </a:p>
          <a:p>
            <a:pPr lvl="1" eaLnBrk="1" hangingPunct="1">
              <a:buFont typeface="Wingdings" panose="05000000000000000000" pitchFamily="2" charset="2"/>
              <a:buChar char="v"/>
            </a:pPr>
            <a:r>
              <a:rPr lang="ru-RU" sz="1800" dirty="0" smtClean="0"/>
              <a:t>Организованные религии авраамического содержания.</a:t>
            </a:r>
          </a:p>
          <a:p>
            <a:pPr marL="457200" lvl="1" indent="0" eaLnBrk="1" hangingPunct="1"/>
            <a:endParaRPr lang="ru-RU" sz="1800" dirty="0" smtClean="0"/>
          </a:p>
          <a:p>
            <a:pPr marL="0" indent="0" eaLnBrk="1" hangingPunct="1"/>
            <a:r>
              <a:rPr lang="ru-RU" sz="1800" dirty="0" smtClean="0"/>
              <a:t>Вот что такое </a:t>
            </a:r>
            <a:r>
              <a:rPr lang="ru-RU" sz="1800" b="1" dirty="0" smtClean="0"/>
              <a:t>ЖЁЛТЫЙ АТЛАНТИЧЕСКИЙ ПРОЕКТ</a:t>
            </a:r>
            <a:r>
              <a:rPr lang="ru-RU" sz="1800" dirty="0" smtClean="0"/>
              <a:t> – </a:t>
            </a:r>
            <a:r>
              <a:rPr lang="ru-RU" sz="1800" dirty="0" smtClean="0">
                <a:solidFill>
                  <a:srgbClr val="FF0000"/>
                </a:solidFill>
              </a:rPr>
              <a:t>МИРОВОЕ ГОСПОДСТВО НАВСЕГДА.</a:t>
            </a:r>
          </a:p>
        </p:txBody>
      </p:sp>
      <p:sp>
        <p:nvSpPr>
          <p:cNvPr id="5" name="Овал 4"/>
          <p:cNvSpPr/>
          <p:nvPr/>
        </p:nvSpPr>
        <p:spPr>
          <a:xfrm>
            <a:off x="8286749" y="6215063"/>
            <a:ext cx="642939" cy="285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43784675"/>
      </p:ext>
    </p:extLst>
  </p:cSld>
  <p:clrMapOvr>
    <a:masterClrMapping/>
  </p:clrMapOvr>
  <p:transition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836712"/>
            <a:ext cx="7992888" cy="433387"/>
          </a:xfrm>
        </p:spPr>
        <p:txBody>
          <a:bodyPr/>
          <a:lstStyle/>
          <a:p>
            <a:pPr algn="l" eaLnBrk="1" hangingPunct="1"/>
            <a:r>
              <a:rPr lang="ru-RU" sz="2400" b="1" dirty="0" smtClean="0"/>
              <a:t>ЕСЛИ ПОБЕДИТ ЛАДАРИЯ.</a:t>
            </a:r>
            <a:br>
              <a:rPr lang="ru-RU" sz="2400" b="1" dirty="0" smtClean="0"/>
            </a:br>
            <a:r>
              <a:rPr lang="ru-RU" sz="2400" b="1" dirty="0" smtClean="0">
                <a:solidFill>
                  <a:srgbClr val="FF0000"/>
                </a:solidFill>
              </a:rPr>
              <a:t>ШАГ 10. ПОЛЗУЧАЯ ИНФРАСТРУКТУРНАЯ ЭКСПАНСИЯ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8354986" y="6230738"/>
            <a:ext cx="642939" cy="285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30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72451" y="1700808"/>
            <a:ext cx="8524337" cy="3893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285750" indent="-28575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ru-RU" sz="1900" dirty="0" smtClean="0"/>
              <a:t>Используя новое преимущество в монетизации ВВП, повторить манёвр Китая в части инфраструктурной экспансии.</a:t>
            </a:r>
          </a:p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ru-RU" sz="1900" dirty="0" smtClean="0"/>
              <a:t>Основные направления экспансии (там, где традиционное финансирование не справляется по срокам и стоимости капитала):</a:t>
            </a:r>
          </a:p>
          <a:p>
            <a:pPr marL="800100" lvl="1" indent="-342900" eaLnBrk="1" hangingPunct="1">
              <a:buFont typeface="Wingdings" panose="05000000000000000000" pitchFamily="2" charset="2"/>
              <a:buChar char="v"/>
            </a:pPr>
            <a:r>
              <a:rPr lang="ru-RU" sz="1900" dirty="0" smtClean="0"/>
              <a:t>Создание новых аграрных поселений (дезурбанизация).</a:t>
            </a:r>
          </a:p>
          <a:p>
            <a:pPr marL="800100" lvl="1" indent="-342900" eaLnBrk="1" hangingPunct="1">
              <a:buFont typeface="Wingdings" panose="05000000000000000000" pitchFamily="2" charset="2"/>
              <a:buChar char="v"/>
            </a:pPr>
            <a:r>
              <a:rPr lang="ru-RU" sz="1900" dirty="0" smtClean="0"/>
              <a:t>Реновация производственных фондов энергетики и ЖКХ.</a:t>
            </a:r>
          </a:p>
          <a:p>
            <a:pPr marL="800100" lvl="1" indent="-342900" eaLnBrk="1" hangingPunct="1">
              <a:buFont typeface="Wingdings" panose="05000000000000000000" pitchFamily="2" charset="2"/>
              <a:buChar char="v"/>
            </a:pPr>
            <a:r>
              <a:rPr lang="ru-RU" sz="1900" dirty="0" smtClean="0"/>
              <a:t>Производство вооружений и космические программы.</a:t>
            </a:r>
          </a:p>
          <a:p>
            <a:pPr marL="800100" lvl="1" indent="-342900" eaLnBrk="1" hangingPunct="1">
              <a:buFont typeface="Wingdings" panose="05000000000000000000" pitchFamily="2" charset="2"/>
              <a:buChar char="v"/>
            </a:pPr>
            <a:r>
              <a:rPr lang="ru-RU" sz="1900" dirty="0" smtClean="0"/>
              <a:t>Выход на арктический шельф для добычи углеводородов.</a:t>
            </a:r>
          </a:p>
          <a:p>
            <a:pPr marL="800100" lvl="1" indent="-342900" eaLnBrk="1" hangingPunct="1">
              <a:buFont typeface="Wingdings" panose="05000000000000000000" pitchFamily="2" charset="2"/>
              <a:buChar char="v"/>
            </a:pPr>
            <a:r>
              <a:rPr lang="ru-RU" sz="1900" dirty="0" smtClean="0"/>
              <a:t>Содействие Китаю в прокладке Нового Шёлкового Пути через Россию, в обмен на справедливую земельную ренту.</a:t>
            </a:r>
          </a:p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ru-RU" sz="1900" dirty="0" smtClean="0"/>
              <a:t>Кредитование инфраструктурных программ – под отрицательный процент в крипторублях.</a:t>
            </a:r>
          </a:p>
        </p:txBody>
      </p:sp>
    </p:spTree>
    <p:extLst>
      <p:ext uri="{BB962C8B-B14F-4D97-AF65-F5344CB8AC3E}">
        <p14:creationId xmlns:p14="http://schemas.microsoft.com/office/powerpoint/2010/main" val="1553141757"/>
      </p:ext>
    </p:extLst>
  </p:cSld>
  <p:clrMapOvr>
    <a:masterClrMapping/>
  </p:clrMapOvr>
  <p:transition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836712"/>
            <a:ext cx="7992888" cy="433387"/>
          </a:xfrm>
        </p:spPr>
        <p:txBody>
          <a:bodyPr/>
          <a:lstStyle/>
          <a:p>
            <a:pPr algn="l" eaLnBrk="1" hangingPunct="1"/>
            <a:r>
              <a:rPr lang="ru-RU" sz="2400" b="1" dirty="0" smtClean="0"/>
              <a:t>ЕСЛИ ПОБЕДИТ ЛАДАРИЯ.</a:t>
            </a:r>
            <a:br>
              <a:rPr lang="ru-RU" sz="2400" b="1" dirty="0" smtClean="0"/>
            </a:br>
            <a:r>
              <a:rPr lang="ru-RU" sz="2400" b="1" dirty="0" smtClean="0">
                <a:solidFill>
                  <a:srgbClr val="FF0000"/>
                </a:solidFill>
              </a:rPr>
              <a:t>ЗАКЛЮЧЕНИЕ ПО ДОРОЖНОЙ КАРТЕ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8354986" y="6230738"/>
            <a:ext cx="642939" cy="285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31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52118" y="1807507"/>
            <a:ext cx="8524337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285750" indent="-28575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ru-RU" sz="2000" dirty="0" smtClean="0"/>
              <a:t>И всё это надо сделать в исторически короткие сроки (10 лет), чтобы успеть к полному переформатированию финансового мира, к управляемому распаду долларовой финансовой системы, чтобы на её обломках Хозяева Денег создали новую финансовую империю «центр + региональные контура».</a:t>
            </a:r>
          </a:p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ru-RU" sz="2000" dirty="0" smtClean="0"/>
              <a:t>Финансовые реформы не пойдут, если не будут поддержаны в других сферах (политической, социальной). Приход во власть национально-ориентированной команды управления.</a:t>
            </a:r>
          </a:p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ru-RU" sz="2000" dirty="0" smtClean="0"/>
              <a:t>Всё, что задумано, делается в исключительных интересах русского народа и Русского Мира. Богоизбранность евреев не отменяет </a:t>
            </a:r>
            <a:r>
              <a:rPr lang="ru-RU" sz="2000" dirty="0"/>
              <a:t>Б</a:t>
            </a:r>
            <a:r>
              <a:rPr lang="ru-RU" sz="2000" dirty="0" smtClean="0"/>
              <a:t>огоизбранности русских.</a:t>
            </a:r>
          </a:p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ru-RU" sz="2000" dirty="0" smtClean="0"/>
              <a:t>Всё, что запланировано – это Гиперборейский ответ Атлантиде, Русский Реванш.</a:t>
            </a:r>
          </a:p>
        </p:txBody>
      </p:sp>
    </p:spTree>
    <p:extLst>
      <p:ext uri="{BB962C8B-B14F-4D97-AF65-F5344CB8AC3E}">
        <p14:creationId xmlns:p14="http://schemas.microsoft.com/office/powerpoint/2010/main" val="1793608390"/>
      </p:ext>
    </p:extLst>
  </p:cSld>
  <p:clrMapOvr>
    <a:masterClrMapping/>
  </p:clrMapOvr>
  <p:transition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836712"/>
            <a:ext cx="7992888" cy="433387"/>
          </a:xfrm>
        </p:spPr>
        <p:txBody>
          <a:bodyPr/>
          <a:lstStyle/>
          <a:p>
            <a:pPr algn="l" eaLnBrk="1" hangingPunct="1"/>
            <a:r>
              <a:rPr lang="ru-RU" sz="2400" b="1" dirty="0" smtClean="0"/>
              <a:t>КАТАСТРОФА, КОТОРАЯ ПРИ ДВЕРЯХ.</a:t>
            </a:r>
            <a:br>
              <a:rPr lang="ru-RU" sz="2400" b="1" dirty="0" smtClean="0"/>
            </a:br>
            <a:r>
              <a:rPr lang="ru-RU" sz="2400" b="1" dirty="0" smtClean="0">
                <a:solidFill>
                  <a:srgbClr val="FF0000"/>
                </a:solidFill>
              </a:rPr>
              <a:t>«СЛЕДИТЬ ЗА СИГНАЛОМ!» (с)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8354986" y="6230738"/>
            <a:ext cx="642939" cy="285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32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73588" y="1603076"/>
            <a:ext cx="8524337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285750" indent="-28575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indent="0" eaLnBrk="1" hangingPunct="1"/>
            <a:r>
              <a:rPr lang="ru-RU" sz="1900" dirty="0" smtClean="0"/>
              <a:t>Основные индикаторы грядущей катастрофы:</a:t>
            </a:r>
          </a:p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ru-RU" sz="1900" dirty="0" smtClean="0"/>
              <a:t>Размножение беспоставочных деривативов. Принудительное удерживание цен на стратегические товары (нефть, золото).</a:t>
            </a:r>
          </a:p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ru-RU" sz="1900" dirty="0" smtClean="0"/>
              <a:t>Закредитованность крупнейших мировых игроков (ФР </a:t>
            </a:r>
            <a:r>
              <a:rPr lang="en-US" sz="1900" dirty="0" smtClean="0"/>
              <a:t>S&amp;P = 5 </a:t>
            </a:r>
            <a:r>
              <a:rPr lang="ru-RU" sz="1900" dirty="0" smtClean="0"/>
              <a:t>и выше). При этом – избыток свободных средств в банках, которые не могут найти применения, вынуждены переползать в колонии для игр типа </a:t>
            </a:r>
            <a:r>
              <a:rPr lang="en-US" sz="1900" dirty="0" smtClean="0"/>
              <a:t>carry trade.</a:t>
            </a:r>
            <a:endParaRPr lang="ru-RU" sz="1900" dirty="0" smtClean="0"/>
          </a:p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ru-RU" sz="1900" dirty="0" smtClean="0"/>
              <a:t>Снижение мировых процентных ставок вплоть до отрицательных значений.</a:t>
            </a:r>
          </a:p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ru-RU" sz="1900" dirty="0" smtClean="0"/>
              <a:t>Неугасимый долг США в 60 трлн. </a:t>
            </a:r>
            <a:r>
              <a:rPr lang="ru-RU" sz="1900" dirty="0"/>
              <a:t>д</a:t>
            </a:r>
            <a:r>
              <a:rPr lang="ru-RU" sz="1900" dirty="0" smtClean="0"/>
              <a:t>олл. Желание снова включить </a:t>
            </a:r>
            <a:r>
              <a:rPr lang="en-US" sz="1900" dirty="0" smtClean="0"/>
              <a:t>QE (</a:t>
            </a:r>
            <a:r>
              <a:rPr lang="ru-RU" sz="1900" dirty="0" smtClean="0"/>
              <a:t>номер </a:t>
            </a:r>
            <a:r>
              <a:rPr lang="en-US" sz="1900" dirty="0" smtClean="0"/>
              <a:t>4)</a:t>
            </a:r>
            <a:r>
              <a:rPr lang="ru-RU" sz="1900" dirty="0" smtClean="0"/>
              <a:t>: тушение пожара керосином.</a:t>
            </a:r>
          </a:p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ru-RU" sz="1900" dirty="0" smtClean="0"/>
              <a:t>Повсеместное надувание пузырей</a:t>
            </a:r>
            <a:r>
              <a:rPr lang="en-US" sz="1900" dirty="0" smtClean="0"/>
              <a:t> </a:t>
            </a:r>
            <a:r>
              <a:rPr lang="ru-RU" sz="1900" dirty="0" smtClean="0"/>
              <a:t>на всех финансовых рынках. Срок окупаемости фондовых проектов </a:t>
            </a:r>
            <a:r>
              <a:rPr lang="en-US" sz="1900" dirty="0" smtClean="0"/>
              <a:t>PE </a:t>
            </a:r>
            <a:r>
              <a:rPr lang="en-US" sz="1900" dirty="0"/>
              <a:t>S&amp;P </a:t>
            </a:r>
            <a:r>
              <a:rPr lang="en-US" sz="1900" dirty="0" smtClean="0"/>
              <a:t>= 30 </a:t>
            </a:r>
            <a:r>
              <a:rPr lang="ru-RU" sz="1900" dirty="0" smtClean="0"/>
              <a:t>лет и выше.</a:t>
            </a:r>
          </a:p>
          <a:p>
            <a:pPr marL="342900" indent="-342900" eaLnBrk="1" hangingPunct="1">
              <a:buFont typeface="Wingdings" panose="05000000000000000000" pitchFamily="2" charset="2"/>
              <a:buChar char="q"/>
            </a:pPr>
            <a:r>
              <a:rPr lang="ru-RU" sz="1900" dirty="0" smtClean="0"/>
              <a:t>Развязывание глобальных торговых войн, дискриминация целых стран, политическая и торговая.</a:t>
            </a:r>
          </a:p>
        </p:txBody>
      </p:sp>
    </p:spTree>
    <p:extLst>
      <p:ext uri="{BB962C8B-B14F-4D97-AF65-F5344CB8AC3E}">
        <p14:creationId xmlns:p14="http://schemas.microsoft.com/office/powerpoint/2010/main" val="3399419013"/>
      </p:ext>
    </p:extLst>
  </p:cSld>
  <p:clrMapOvr>
    <a:masterClrMapping/>
  </p:clrMapOvr>
  <p:transition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15330" y="980728"/>
            <a:ext cx="7992888" cy="433387"/>
          </a:xfrm>
        </p:spPr>
        <p:txBody>
          <a:bodyPr/>
          <a:lstStyle/>
          <a:p>
            <a:pPr algn="l" eaLnBrk="1" hangingPunct="1"/>
            <a:r>
              <a:rPr lang="ru-RU" sz="2400" b="1" dirty="0" smtClean="0"/>
              <a:t>ПЕРЕХОД К НОВОЙ ТЕМЕ</a:t>
            </a:r>
            <a:endParaRPr lang="ru-RU" sz="2400" b="1" dirty="0"/>
          </a:p>
        </p:txBody>
      </p:sp>
      <p:sp>
        <p:nvSpPr>
          <p:cNvPr id="5" name="Овал 4"/>
          <p:cNvSpPr/>
          <p:nvPr/>
        </p:nvSpPr>
        <p:spPr>
          <a:xfrm>
            <a:off x="8286749" y="6215063"/>
            <a:ext cx="642939" cy="285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33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44648" y="1772816"/>
            <a:ext cx="770594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285750" indent="-28575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indent="0" eaLnBrk="1" hangingPunct="1"/>
            <a:r>
              <a:rPr lang="ru-RU" sz="1600" b="1" dirty="0" smtClean="0">
                <a:solidFill>
                  <a:srgbClr val="0070C0"/>
                </a:solidFill>
              </a:rPr>
              <a:t>Федеральная </a:t>
            </a:r>
            <a:r>
              <a:rPr lang="ru-RU" sz="1600" b="1" dirty="0">
                <a:solidFill>
                  <a:srgbClr val="0070C0"/>
                </a:solidFill>
              </a:rPr>
              <a:t>резервная система или ее доверенные лица вмешиваются в рынок золота, чтобы поддержать стоимость чрезмерно поставляемого доллара США, печатая голые золотые контракты, чтобы упасть на рынке фьючерсов на золото, чтобы сбить цену на золото</a:t>
            </a:r>
            <a:r>
              <a:rPr lang="ru-RU" sz="1600" b="1" dirty="0" smtClean="0">
                <a:solidFill>
                  <a:srgbClr val="0070C0"/>
                </a:solidFill>
              </a:rPr>
              <a:t>.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endParaRPr lang="ru-RU" sz="1600" b="1" dirty="0">
              <a:solidFill>
                <a:srgbClr val="0070C0"/>
              </a:solidFill>
            </a:endParaRPr>
          </a:p>
          <a:p>
            <a:pPr marL="0" indent="0" algn="r" eaLnBrk="1" hangingPunct="1"/>
            <a:r>
              <a:rPr lang="ru-RU" sz="1600" b="1" dirty="0" smtClean="0">
                <a:solidFill>
                  <a:srgbClr val="0070C0"/>
                </a:solidFill>
              </a:rPr>
              <a:t>			Пол Крейг Робертс «Нет уже той Америки»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789040"/>
            <a:ext cx="3818314" cy="19442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789040"/>
            <a:ext cx="4600119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958368"/>
      </p:ext>
    </p:extLst>
  </p:cSld>
  <p:clrMapOvr>
    <a:masterClrMapping/>
  </p:clrMapOvr>
  <p:transition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15330" y="980728"/>
            <a:ext cx="7992888" cy="433387"/>
          </a:xfrm>
        </p:spPr>
        <p:txBody>
          <a:bodyPr/>
          <a:lstStyle/>
          <a:p>
            <a:pPr algn="l" eaLnBrk="1" hangingPunct="1"/>
            <a:r>
              <a:rPr lang="ru-RU" sz="2400" b="1" dirty="0" smtClean="0"/>
              <a:t>СПРАВОЧНЫЕ ТАБЛИЦЫ</a:t>
            </a:r>
            <a:r>
              <a:rPr lang="en-US" sz="2400" b="1" dirty="0" smtClean="0"/>
              <a:t> (1)</a:t>
            </a:r>
            <a:endParaRPr lang="ru-RU" sz="2400" b="1" dirty="0"/>
          </a:p>
        </p:txBody>
      </p:sp>
      <p:sp>
        <p:nvSpPr>
          <p:cNvPr id="5" name="Овал 4"/>
          <p:cNvSpPr/>
          <p:nvPr/>
        </p:nvSpPr>
        <p:spPr>
          <a:xfrm>
            <a:off x="8286749" y="6215063"/>
            <a:ext cx="642939" cy="285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34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44824"/>
            <a:ext cx="7606777" cy="15841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28" y="3741910"/>
            <a:ext cx="7630412" cy="220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731620"/>
      </p:ext>
    </p:extLst>
  </p:cSld>
  <p:clrMapOvr>
    <a:masterClrMapping/>
  </p:clrMapOvr>
  <p:transition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15330" y="980728"/>
            <a:ext cx="7992888" cy="433387"/>
          </a:xfrm>
        </p:spPr>
        <p:txBody>
          <a:bodyPr/>
          <a:lstStyle/>
          <a:p>
            <a:pPr algn="l" eaLnBrk="1" hangingPunct="1"/>
            <a:r>
              <a:rPr lang="ru-RU" sz="2400" b="1" dirty="0" smtClean="0"/>
              <a:t>СПРАВОЧНЫЕ ТАБЛИЦЫ</a:t>
            </a:r>
            <a:r>
              <a:rPr lang="en-US" sz="2400" b="1" dirty="0" smtClean="0"/>
              <a:t> (2). GAZP</a:t>
            </a:r>
            <a:endParaRPr lang="ru-RU" sz="2400" b="1" dirty="0"/>
          </a:p>
        </p:txBody>
      </p:sp>
      <p:sp>
        <p:nvSpPr>
          <p:cNvPr id="5" name="Овал 4"/>
          <p:cNvSpPr/>
          <p:nvPr/>
        </p:nvSpPr>
        <p:spPr>
          <a:xfrm>
            <a:off x="8286749" y="6215063"/>
            <a:ext cx="642939" cy="285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3</a:t>
            </a:r>
            <a:r>
              <a:rPr lang="en-US" sz="2000" b="1" dirty="0" smtClean="0">
                <a:solidFill>
                  <a:schemeClr val="tx1"/>
                </a:solidFill>
              </a:rPr>
              <a:t>5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3" y="1772816"/>
            <a:ext cx="9153347" cy="40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521526"/>
      </p:ext>
    </p:extLst>
  </p:cSld>
  <p:clrMapOvr>
    <a:masterClrMapping/>
  </p:clrMapOvr>
  <p:transition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15330" y="980728"/>
            <a:ext cx="7992888" cy="433387"/>
          </a:xfrm>
        </p:spPr>
        <p:txBody>
          <a:bodyPr/>
          <a:lstStyle/>
          <a:p>
            <a:pPr algn="l" eaLnBrk="1" hangingPunct="1"/>
            <a:r>
              <a:rPr lang="ru-RU" sz="2400" b="1" dirty="0" smtClean="0"/>
              <a:t>СПРАВОЧНЫЕ ТАБЛИЦЫ</a:t>
            </a:r>
            <a:r>
              <a:rPr lang="en-US" sz="2400" b="1" dirty="0" smtClean="0"/>
              <a:t> (3). BP</a:t>
            </a:r>
            <a:endParaRPr lang="ru-RU" sz="2400" b="1" dirty="0"/>
          </a:p>
        </p:txBody>
      </p:sp>
      <p:sp>
        <p:nvSpPr>
          <p:cNvPr id="5" name="Овал 4"/>
          <p:cNvSpPr/>
          <p:nvPr/>
        </p:nvSpPr>
        <p:spPr>
          <a:xfrm>
            <a:off x="8286749" y="6215063"/>
            <a:ext cx="642939" cy="285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3</a:t>
            </a:r>
            <a:r>
              <a:rPr lang="en-US" sz="2000" b="1" dirty="0">
                <a:solidFill>
                  <a:schemeClr val="tx1"/>
                </a:solidFill>
              </a:rPr>
              <a:t>6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2589"/>
            <a:ext cx="9144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054757"/>
      </p:ext>
    </p:extLst>
  </p:cSld>
  <p:clrMapOvr>
    <a:masterClrMapping/>
  </p:clrMapOvr>
  <p:transition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ChangeArrowheads="1"/>
          </p:cNvSpPr>
          <p:nvPr/>
        </p:nvSpPr>
        <p:spPr bwMode="auto">
          <a:xfrm>
            <a:off x="638274" y="2008584"/>
            <a:ext cx="8001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ru-RU" sz="2000" b="1" i="1" dirty="0"/>
              <a:t>БЛАГОДАРЮ ЗА ВНИМАНИЕ. ВОПРОСЫ?</a:t>
            </a:r>
          </a:p>
          <a:p>
            <a:pPr eaLnBrk="1" hangingPunct="1"/>
            <a:endParaRPr lang="ru-RU" sz="2000" dirty="0"/>
          </a:p>
          <a:p>
            <a:pPr eaLnBrk="1" hangingPunct="1"/>
            <a:r>
              <a:rPr lang="en-US" sz="2000" dirty="0" smtClean="0">
                <a:hlinkClick r:id="rId2"/>
              </a:rPr>
              <a:t>apostolfoma@gmail.com</a:t>
            </a:r>
            <a:r>
              <a:rPr lang="en-US" sz="2000" dirty="0" smtClean="0"/>
              <a:t> 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529028"/>
            <a:ext cx="4269134" cy="3204228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725909" y="1052736"/>
            <a:ext cx="7560840" cy="433387"/>
          </a:xfrm>
        </p:spPr>
        <p:txBody>
          <a:bodyPr/>
          <a:lstStyle/>
          <a:p>
            <a:pPr algn="l" eaLnBrk="1" hangingPunct="1"/>
            <a:r>
              <a:rPr lang="ru-RU" sz="2400" b="1" dirty="0" smtClean="0"/>
              <a:t>КАК ДОЛЖНЫ МЫСЛИТЬ МЫ – ЗНАТЬ НОВОЙ ВОЛНЫ</a:t>
            </a:r>
            <a:endParaRPr lang="ru-RU" sz="2400" b="1" dirty="0"/>
          </a:p>
        </p:txBody>
      </p:sp>
      <p:sp>
        <p:nvSpPr>
          <p:cNvPr id="28675" name="Rectangle 4"/>
          <p:cNvSpPr>
            <a:spLocks noChangeArrowheads="1"/>
          </p:cNvSpPr>
          <p:nvPr/>
        </p:nvSpPr>
        <p:spPr bwMode="auto">
          <a:xfrm>
            <a:off x="567059" y="1662679"/>
            <a:ext cx="8576941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285750" indent="-28575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indent="0" eaLnBrk="1" hangingPunct="1"/>
            <a:r>
              <a:rPr lang="ru-RU" sz="2000" dirty="0" smtClean="0"/>
              <a:t>Орден Живого Сердца (ОЖС):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ru-RU" sz="2000" dirty="0" smtClean="0"/>
              <a:t>Ставит Сердце выше ума, Душу выше плоти.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ru-RU" sz="2000" dirty="0" smtClean="0"/>
              <a:t>Переживает Мир, а не осмысливает его.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ru-RU" sz="2000" dirty="0" smtClean="0"/>
              <a:t>Чтит Землю – Матушку, не забывая о Космосе-Батюшке.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ru-RU" sz="2000" dirty="0" smtClean="0"/>
              <a:t>Видит Мир как волшебство, как магию.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ru-RU" sz="2000" dirty="0" smtClean="0"/>
              <a:t>Помнит, откуда он пришёл, и куда идёт, как была проиграна Великая Война. Восстанавливает воплощение за воплощением, слой за слоем.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ru-RU" sz="2000" dirty="0" smtClean="0"/>
              <a:t>Избавляется от эгрегориальных подключений, от симулякров.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endParaRPr lang="ru-RU" sz="2000" dirty="0"/>
          </a:p>
          <a:p>
            <a:pPr marL="0" indent="0" eaLnBrk="1" hangingPunct="1"/>
            <a:r>
              <a:rPr lang="ru-RU" sz="2000" dirty="0" smtClean="0"/>
              <a:t>Вот что такое </a:t>
            </a:r>
            <a:r>
              <a:rPr lang="ru-RU" sz="2000" b="1" dirty="0" smtClean="0"/>
              <a:t>ПУРПУРНЫЙ ГИПЕРБОРЕЙСКИЙ ПРОЕКТ «ЛАДАРИЯ» </a:t>
            </a:r>
            <a:r>
              <a:rPr lang="ru-RU" sz="2000" dirty="0" smtClean="0"/>
              <a:t>- </a:t>
            </a:r>
            <a:r>
              <a:rPr lang="ru-RU" sz="2000" dirty="0" smtClean="0">
                <a:solidFill>
                  <a:srgbClr val="FF0000"/>
                </a:solidFill>
              </a:rPr>
              <a:t>ОБРЕТЕНИЕ УТРАЧЕННОГО, ВОЗВРАЩЕНИЕ К ОСНОВАМ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8286749" y="6215063"/>
            <a:ext cx="642939" cy="285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80789327"/>
      </p:ext>
    </p:extLst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725909" y="1052736"/>
            <a:ext cx="7560840" cy="433387"/>
          </a:xfrm>
        </p:spPr>
        <p:txBody>
          <a:bodyPr/>
          <a:lstStyle/>
          <a:p>
            <a:pPr algn="l" eaLnBrk="1" hangingPunct="1"/>
            <a:r>
              <a:rPr lang="ru-RU" sz="2400" b="1" dirty="0" smtClean="0"/>
              <a:t>ЭТО ВОТ ОНИ</a:t>
            </a:r>
            <a:endParaRPr lang="ru-RU" sz="2400" b="1" dirty="0"/>
          </a:p>
        </p:txBody>
      </p:sp>
      <p:sp>
        <p:nvSpPr>
          <p:cNvPr id="5" name="Овал 4"/>
          <p:cNvSpPr/>
          <p:nvPr/>
        </p:nvSpPr>
        <p:spPr>
          <a:xfrm>
            <a:off x="8286749" y="6215063"/>
            <a:ext cx="642939" cy="285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</a:rPr>
              <a:t>5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861048"/>
            <a:ext cx="2778739" cy="28649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73" y="3861048"/>
            <a:ext cx="4704149" cy="27762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30" y="1549022"/>
            <a:ext cx="3316365" cy="19377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507038"/>
            <a:ext cx="4146797" cy="215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659015"/>
      </p:ext>
    </p:extLst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725909" y="1052736"/>
            <a:ext cx="7560840" cy="433387"/>
          </a:xfrm>
        </p:spPr>
        <p:txBody>
          <a:bodyPr/>
          <a:lstStyle/>
          <a:p>
            <a:pPr algn="l" eaLnBrk="1" hangingPunct="1"/>
            <a:r>
              <a:rPr lang="ru-RU" sz="2400" b="1" dirty="0" smtClean="0"/>
              <a:t>А ЭТО ВОТ МЫ</a:t>
            </a:r>
            <a:endParaRPr lang="ru-RU" sz="2400" b="1" dirty="0"/>
          </a:p>
        </p:txBody>
      </p:sp>
      <p:sp>
        <p:nvSpPr>
          <p:cNvPr id="5" name="Овал 4"/>
          <p:cNvSpPr/>
          <p:nvPr/>
        </p:nvSpPr>
        <p:spPr>
          <a:xfrm>
            <a:off x="8286749" y="6215063"/>
            <a:ext cx="642939" cy="285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</a:rPr>
              <a:t>6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09" y="2011695"/>
            <a:ext cx="3399511" cy="22474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09" y="4653136"/>
            <a:ext cx="2952328" cy="20114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20" y="4653136"/>
            <a:ext cx="3110876" cy="20308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454" y="1628800"/>
            <a:ext cx="2958609" cy="275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66487"/>
      </p:ext>
    </p:extLst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91454" y="980728"/>
            <a:ext cx="7992888" cy="433387"/>
          </a:xfrm>
        </p:spPr>
        <p:txBody>
          <a:bodyPr/>
          <a:lstStyle/>
          <a:p>
            <a:pPr algn="l" eaLnBrk="1" hangingPunct="1"/>
            <a:r>
              <a:rPr lang="ru-RU" sz="2400" b="1" dirty="0" smtClean="0"/>
              <a:t>ПРОРОЧЕСТВА В ПОМОЩЬ: </a:t>
            </a:r>
            <a:r>
              <a:rPr lang="ru-RU" sz="2400" b="1" dirty="0" smtClean="0">
                <a:solidFill>
                  <a:srgbClr val="FF0000"/>
                </a:solidFill>
              </a:rPr>
              <a:t>«МАТРИЦА»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8286749" y="6215063"/>
            <a:ext cx="642939" cy="285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91454" y="5291733"/>
            <a:ext cx="74089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285750" indent="-28575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indent="0" eaLnBrk="1" hangingPunct="1"/>
            <a:r>
              <a:rPr lang="ru-RU" sz="2000" dirty="0" smtClean="0"/>
              <a:t>Теперь мы знаем, что Мир – это Матрица, а человек в нём – батарейка. ЖЁЛТЫЙ ПРОЕКТ – это система планетарного энергоотбора, мировой паразитизм.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54" y="2204864"/>
            <a:ext cx="4620270" cy="26197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5" r="21228"/>
          <a:stretch/>
        </p:blipFill>
        <p:spPr>
          <a:xfrm>
            <a:off x="5724128" y="2178667"/>
            <a:ext cx="2808312" cy="282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363849"/>
      </p:ext>
    </p:extLst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91454" y="980728"/>
            <a:ext cx="7992888" cy="433387"/>
          </a:xfrm>
        </p:spPr>
        <p:txBody>
          <a:bodyPr/>
          <a:lstStyle/>
          <a:p>
            <a:pPr algn="l" eaLnBrk="1" hangingPunct="1"/>
            <a:r>
              <a:rPr lang="ru-RU" sz="2400" b="1" dirty="0" smtClean="0"/>
              <a:t>ПРОРОЧЕСТВА В ПОМОЩЬ: </a:t>
            </a:r>
            <a:r>
              <a:rPr lang="ru-RU" sz="2400" b="1" dirty="0" smtClean="0">
                <a:solidFill>
                  <a:srgbClr val="FF0000"/>
                </a:solidFill>
              </a:rPr>
              <a:t>«ВОСХОЖДЕНИЕ ЮПИТЕР»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8286749" y="6215063"/>
            <a:ext cx="642939" cy="285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91454" y="4746487"/>
            <a:ext cx="808725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285750" indent="-28575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indent="0" eaLnBrk="1" hangingPunct="1"/>
            <a:r>
              <a:rPr lang="ru-RU" sz="1800" dirty="0" smtClean="0"/>
              <a:t>Пророчество о Юпитер – это пророчество о России как о недостойной наследнице Гипербореи – Тартарии, о том, что хватит уже подтирать за фешенебельными странами, пора возвращать себе утраченное первородство. Не допустить Великой Жатвы, с превращением человечества в эликсир долголетия для Хозяев Планеты. </a:t>
            </a:r>
            <a:endParaRPr lang="ru-RU" sz="1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667" y="1916832"/>
            <a:ext cx="4497815" cy="25064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5" t="3156" r="13376" b="-3156"/>
          <a:stretch/>
        </p:blipFill>
        <p:spPr>
          <a:xfrm>
            <a:off x="230776" y="1935628"/>
            <a:ext cx="4053192" cy="257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26235"/>
      </p:ext>
    </p:extLst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91454" y="980728"/>
            <a:ext cx="7992888" cy="433387"/>
          </a:xfrm>
        </p:spPr>
        <p:txBody>
          <a:bodyPr/>
          <a:lstStyle/>
          <a:p>
            <a:pPr algn="l" eaLnBrk="1" hangingPunct="1"/>
            <a:r>
              <a:rPr lang="ru-RU" sz="2400" b="1" dirty="0" smtClean="0"/>
              <a:t>ПРОРОЧЕСТВА В ПОМОЩЬ: </a:t>
            </a:r>
            <a:r>
              <a:rPr lang="ru-RU" sz="2400" b="1" dirty="0" smtClean="0">
                <a:solidFill>
                  <a:srgbClr val="FF0000"/>
                </a:solidFill>
              </a:rPr>
              <a:t>«ОБЛАЧНЫЙ АТЛАС»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8286749" y="6215063"/>
            <a:ext cx="642939" cy="285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92976" y="5229021"/>
            <a:ext cx="801524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285750" indent="-28575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06463" algn="l"/>
              </a:tabLs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indent="0" eaLnBrk="1" hangingPunct="1"/>
            <a:r>
              <a:rPr lang="ru-RU" sz="2000" dirty="0" smtClean="0"/>
              <a:t>Не докатиться до состояния биороботов с ошейниками власти на шее, питающимися энергомылом, изготовленным из себе подобных.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10" y="1694661"/>
            <a:ext cx="5024417" cy="329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534804"/>
      </p:ext>
    </p:extLst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Тема Office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22596</TotalTime>
  <Words>2048</Words>
  <Application>Microsoft Office PowerPoint</Application>
  <PresentationFormat>Экран (4:3)</PresentationFormat>
  <Paragraphs>205</Paragraphs>
  <Slides>37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3" baseType="lpstr">
      <vt:lpstr>Arial</vt:lpstr>
      <vt:lpstr>Calibri</vt:lpstr>
      <vt:lpstr>Symbol</vt:lpstr>
      <vt:lpstr>Verdana</vt:lpstr>
      <vt:lpstr>Wingdings</vt:lpstr>
      <vt:lpstr>Тема Office</vt:lpstr>
      <vt:lpstr>Презентация PowerPoint</vt:lpstr>
      <vt:lpstr>СОДЕРЖАНИЕ ПРЕЗЕНТАЦИИ</vt:lpstr>
      <vt:lpstr>КАК МЫСЛЯТ ХОЗЯЕВА ДЕНЕГ</vt:lpstr>
      <vt:lpstr>КАК ДОЛЖНЫ МЫСЛИТЬ МЫ – ЗНАТЬ НОВОЙ ВОЛНЫ</vt:lpstr>
      <vt:lpstr>ЭТО ВОТ ОНИ</vt:lpstr>
      <vt:lpstr>А ЭТО ВОТ МЫ</vt:lpstr>
      <vt:lpstr>ПРОРОЧЕСТВА В ПОМОЩЬ: «МАТРИЦА»</vt:lpstr>
      <vt:lpstr>ПРОРОЧЕСТВА В ПОМОЩЬ: «ВОСХОЖДЕНИЕ ЮПИТЕР»</vt:lpstr>
      <vt:lpstr>ПРОРОЧЕСТВА В ПОМОЩЬ: «ОБЛАЧНЫЙ АТЛАС»</vt:lpstr>
      <vt:lpstr>ПРОРОЧЕСТВА В ПОМОЩЬ: «ГОЛОДНЫЕ ИГРЫ»</vt:lpstr>
      <vt:lpstr>ПРОРОЧЕСТВА В ПОМОЩЬ: «ГАРРИ ПОТТЕР»</vt:lpstr>
      <vt:lpstr>ПРОРОЧЕСТВА В ПОМОЩЬ: «ВЛАСТЕЛИН КОЛЕЦ»</vt:lpstr>
      <vt:lpstr>ПРОРОЧЕСТВА В ПОМОЩЬ: «ВРЕМЯ»</vt:lpstr>
      <vt:lpstr>ПРОРОЧЕСТВА В ПОМОЩЬ: «ИГРА ПРЕСТОЛОВ»</vt:lpstr>
      <vt:lpstr>ПРОРОЧЕСТВА В ПОМОЩЬ: «АВАТАР»</vt:lpstr>
      <vt:lpstr>ПРОРОЧЕСТВА В ПОМОЩЬ: «ДИВЕРГЕНТ»</vt:lpstr>
      <vt:lpstr>ПРОРОЧЕСТВА В ПОМОЩЬ: «ЗВЁЗДНЫЙ ДЕСАНТ»</vt:lpstr>
      <vt:lpstr>БАЗОВЫЕ ПОСТУЛАТЫ ДЛЯ ДАЛЬНЕЙШЕГО ДИСКУРСА</vt:lpstr>
      <vt:lpstr>ТИПОЛОГИЯ ЦИВИЛИЗАЦИОННЫХ ПРОЕКТОВ</vt:lpstr>
      <vt:lpstr>СВЕРКА ЦИВИЛИЗАЦИОННЫХ ПРОЕКТОВ</vt:lpstr>
      <vt:lpstr>ЕСЛИ ПОБЕДИТ ЛАДАРИЯ. ШАГ 1. ВНЕСЕНИЕ ИЗМЕНЕНИЙ В КОНСТИТУЦИЮ РФ</vt:lpstr>
      <vt:lpstr>ЕСЛИ ПОБЕДИТ ЛАДАРИЯ. ШАГ 2. НАЦИОНАЛИЗАЦИЯ ЦБ РФ</vt:lpstr>
      <vt:lpstr>ЕСЛИ ПОБЕДИТ ЛАДАРИЯ. ШАГ 3. ВТОРОЙ ФИНАНСОВЫЙ ЦЕНТР</vt:lpstr>
      <vt:lpstr>ЕСЛИ ПОБЕДИТ ЛАДАРИЯ. ШАГ 4. ПОЛЗУЧАЯ НАЦИОНАЛИЗАЦИЯ ПРОИЗВОДСТВЕННЫХ ФОНДОВ</vt:lpstr>
      <vt:lpstr>ЕСЛИ ПОБЕДИТ ЛАДАРИЯ. ШАГ 5. ВВЕДЕНИЕ ЗОЛОТОДЕВИЗНОГО  СТАНДАРТА В ЕврАзЭс</vt:lpstr>
      <vt:lpstr>ЕСЛИ ПОБЕДИТ ЛАДАРИЯ. ШАГ 6. ВОЗВРАТ К СОВЕТСКОЙ ТРЁХУРОВНЕВОЙ ФИНАНСОВОЙ СИСТЕМЕ</vt:lpstr>
      <vt:lpstr>ЕСЛИ ПОБЕДИТ ЛАДАРИЯ. ШАГ 7. УСМИРЕНИЕ ТРАДИЦИОННОГО БАНКИНГА</vt:lpstr>
      <vt:lpstr>ЕСЛИ ПОБЕДИТ ЛАДАРИЯ. ШАГ 8. СЫРЬЕВАЯ РЕНТА, ОТМЕНА  ПЕНСИОННОЙ РЕФОРМЫ</vt:lpstr>
      <vt:lpstr>ЕСЛИ ПОБЕДИТ ЛАДАРИЯ. ШАГ 9. РАЗВЁРТЫВАНИЕ ГОРИЗОНТАЛЬНЫХ  ФИНАНСОВЫХ СЕТЕЙ</vt:lpstr>
      <vt:lpstr>ЕСЛИ ПОБЕДИТ ЛАДАРИЯ. ШАГ 10. ПОЛЗУЧАЯ ИНФРАСТРУКТУРНАЯ ЭКСПАНСИЯ</vt:lpstr>
      <vt:lpstr>ЕСЛИ ПОБЕДИТ ЛАДАРИЯ. ЗАКЛЮЧЕНИЕ ПО ДОРОЖНОЙ КАРТЕ</vt:lpstr>
      <vt:lpstr>КАТАСТРОФА, КОТОРАЯ ПРИ ДВЕРЯХ. «СЛЕДИТЬ ЗА СИГНАЛОМ!» (с)</vt:lpstr>
      <vt:lpstr>ПЕРЕХОД К НОВОЙ ТЕМЕ</vt:lpstr>
      <vt:lpstr>СПРАВОЧНЫЕ ТАБЛИЦЫ (1)</vt:lpstr>
      <vt:lpstr>СПРАВОЧНЫЕ ТАБЛИЦЫ (2). GAZP</vt:lpstr>
      <vt:lpstr>СПРАВОЧНЫЕ ТАБЛИЦЫ (3). BP</vt:lpstr>
      <vt:lpstr>Презентация PowerPoint</vt:lpstr>
    </vt:vector>
  </TitlesOfParts>
  <Company>RIFRD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Промежуточная презентация (as is)</dc:title>
  <dc:creator>Администратор</dc:creator>
  <cp:lastModifiedBy>Sedok</cp:lastModifiedBy>
  <cp:revision>1106</cp:revision>
  <dcterms:created xsi:type="dcterms:W3CDTF">2006-01-10T09:08:25Z</dcterms:created>
  <dcterms:modified xsi:type="dcterms:W3CDTF">2019-06-12T17:58:15Z</dcterms:modified>
</cp:coreProperties>
</file>